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4"/>
  </p:sldMasterIdLst>
  <p:notesMasterIdLst>
    <p:notesMasterId r:id="rId23"/>
  </p:notesMasterIdLst>
  <p:handoutMasterIdLst>
    <p:handoutMasterId r:id="rId24"/>
  </p:handoutMasterIdLst>
  <p:sldIdLst>
    <p:sldId id="256" r:id="rId5"/>
    <p:sldId id="257" r:id="rId6"/>
    <p:sldId id="279" r:id="rId7"/>
    <p:sldId id="278" r:id="rId8"/>
    <p:sldId id="259" r:id="rId9"/>
    <p:sldId id="297" r:id="rId10"/>
    <p:sldId id="286" r:id="rId11"/>
    <p:sldId id="290" r:id="rId12"/>
    <p:sldId id="282" r:id="rId13"/>
    <p:sldId id="283" r:id="rId14"/>
    <p:sldId id="289" r:id="rId15"/>
    <p:sldId id="285" r:id="rId16"/>
    <p:sldId id="270" r:id="rId17"/>
    <p:sldId id="295" r:id="rId18"/>
    <p:sldId id="296" r:id="rId19"/>
    <p:sldId id="288" r:id="rId20"/>
    <p:sldId id="274" r:id="rId21"/>
    <p:sldId id="291" r:id="rId2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9ED9"/>
    <a:srgbClr val="FF0000"/>
    <a:srgbClr val="E70000"/>
    <a:srgbClr val="00FF00"/>
    <a:srgbClr val="FFFE00"/>
    <a:srgbClr val="737300"/>
    <a:srgbClr val="00E700"/>
    <a:srgbClr val="D6E3FF"/>
    <a:srgbClr val="42BA97"/>
    <a:srgbClr val="199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8144B9-4E6E-4F03-AD97-A11F4F84834E}" v="28" dt="2025-09-18T07:55:41.8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88" autoAdjust="0"/>
    <p:restoredTop sz="84073" autoAdjust="0"/>
  </p:normalViewPr>
  <p:slideViewPr>
    <p:cSldViewPr snapToGrid="0">
      <p:cViewPr varScale="1">
        <p:scale>
          <a:sx n="60" d="100"/>
          <a:sy n="60" d="100"/>
        </p:scale>
        <p:origin x="1458" y="66"/>
      </p:cViewPr>
      <p:guideLst/>
    </p:cSldViewPr>
  </p:slideViewPr>
  <p:outlineViewPr>
    <p:cViewPr>
      <p:scale>
        <a:sx n="33" d="100"/>
        <a:sy n="33" d="100"/>
      </p:scale>
      <p:origin x="0" y="-22782"/>
    </p:cViewPr>
  </p:outlineViewPr>
  <p:notesTextViewPr>
    <p:cViewPr>
      <p:scale>
        <a:sx n="100" d="100"/>
        <a:sy n="100" d="100"/>
      </p:scale>
      <p:origin x="0" y="0"/>
    </p:cViewPr>
  </p:notesTextViewPr>
  <p:sorterViewPr>
    <p:cViewPr>
      <p:scale>
        <a:sx n="33" d="100"/>
        <a:sy n="33" d="100"/>
      </p:scale>
      <p:origin x="0" y="0"/>
    </p:cViewPr>
  </p:sorterViewPr>
  <p:notesViewPr>
    <p:cSldViewPr snapToGrid="0" showGuides="1">
      <p:cViewPr>
        <p:scale>
          <a:sx n="75" d="100"/>
          <a:sy n="75" d="100"/>
        </p:scale>
        <p:origin x="4104" y="15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assen , Erik van" userId="55cb5333-a4d6-4803-a31d-8ccd2c3a38c0" providerId="ADAL" clId="{375ABE3C-6F30-4988-90C3-E5FCCECFA881}"/>
    <pc:docChg chg="delSld">
      <pc:chgData name="Fraassen , Erik van" userId="55cb5333-a4d6-4803-a31d-8ccd2c3a38c0" providerId="ADAL" clId="{375ABE3C-6F30-4988-90C3-E5FCCECFA881}" dt="2025-09-19T07:27:36.330" v="1" actId="2696"/>
      <pc:docMkLst>
        <pc:docMk/>
      </pc:docMkLst>
      <pc:sldChg chg="del">
        <pc:chgData name="Fraassen , Erik van" userId="55cb5333-a4d6-4803-a31d-8ccd2c3a38c0" providerId="ADAL" clId="{375ABE3C-6F30-4988-90C3-E5FCCECFA881}" dt="2025-09-19T07:27:33.252" v="0" actId="2696"/>
        <pc:sldMkLst>
          <pc:docMk/>
          <pc:sldMk cId="4142948210" sldId="293"/>
        </pc:sldMkLst>
      </pc:sldChg>
      <pc:sldChg chg="del">
        <pc:chgData name="Fraassen , Erik van" userId="55cb5333-a4d6-4803-a31d-8ccd2c3a38c0" providerId="ADAL" clId="{375ABE3C-6F30-4988-90C3-E5FCCECFA881}" dt="2025-09-19T07:27:36.330" v="1" actId="2696"/>
        <pc:sldMkLst>
          <pc:docMk/>
          <pc:sldMk cId="3125009319" sldId="29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967589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78427" cy="513509"/>
          </a:xfrm>
          <a:prstGeom prst="rect">
            <a:avLst/>
          </a:prstGeom>
        </p:spPr>
        <p:txBody>
          <a:bodyPr vert="horz" lIns="91143" tIns="45571" rIns="91143" bIns="45571" rtlCol="0"/>
          <a:lstStyle>
            <a:lvl1pPr algn="l">
              <a:defRPr sz="1100">
                <a:latin typeface="Calibri" panose="020F0502020204030204" pitchFamily="34" charset="0"/>
              </a:defRPr>
            </a:lvl1pPr>
          </a:lstStyle>
          <a:p>
            <a:endParaRPr lang="nl-BE" dirty="0"/>
          </a:p>
        </p:txBody>
      </p:sp>
      <p:sp>
        <p:nvSpPr>
          <p:cNvPr id="3" name="Date Placeholder 2"/>
          <p:cNvSpPr>
            <a:spLocks noGrp="1"/>
          </p:cNvSpPr>
          <p:nvPr>
            <p:ph type="dt" idx="1"/>
          </p:nvPr>
        </p:nvSpPr>
        <p:spPr>
          <a:xfrm>
            <a:off x="4023994" y="3"/>
            <a:ext cx="3078427" cy="513509"/>
          </a:xfrm>
          <a:prstGeom prst="rect">
            <a:avLst/>
          </a:prstGeom>
        </p:spPr>
        <p:txBody>
          <a:bodyPr vert="horz" lIns="91143" tIns="45571" rIns="91143" bIns="45571" rtlCol="0"/>
          <a:lstStyle>
            <a:lvl1pPr algn="r">
              <a:defRPr sz="1100">
                <a:latin typeface="Calibri" panose="020F0502020204030204" pitchFamily="34" charset="0"/>
              </a:defRPr>
            </a:lvl1pPr>
          </a:lstStyle>
          <a:p>
            <a:endParaRPr lang="nl-BE" dirty="0"/>
          </a:p>
        </p:txBody>
      </p:sp>
      <p:sp>
        <p:nvSpPr>
          <p:cNvPr id="4" name="Slide Image Placeholder 3"/>
          <p:cNvSpPr>
            <a:spLocks noGrp="1" noRot="1" noChangeAspect="1"/>
          </p:cNvSpPr>
          <p:nvPr>
            <p:ph type="sldImg" idx="2"/>
          </p:nvPr>
        </p:nvSpPr>
        <p:spPr>
          <a:xfrm>
            <a:off x="477838" y="1277938"/>
            <a:ext cx="6148387" cy="3457575"/>
          </a:xfrm>
          <a:prstGeom prst="rect">
            <a:avLst/>
          </a:prstGeom>
          <a:noFill/>
          <a:ln w="12700">
            <a:solidFill>
              <a:prstClr val="black"/>
            </a:solidFill>
          </a:ln>
        </p:spPr>
        <p:txBody>
          <a:bodyPr vert="horz" lIns="91143" tIns="45571" rIns="91143" bIns="45571" rtlCol="0" anchor="ctr"/>
          <a:lstStyle/>
          <a:p>
            <a:endParaRPr lang="nl-BE" dirty="0"/>
          </a:p>
        </p:txBody>
      </p:sp>
      <p:sp>
        <p:nvSpPr>
          <p:cNvPr id="5" name="Notes Placeholder 4"/>
          <p:cNvSpPr>
            <a:spLocks noGrp="1"/>
          </p:cNvSpPr>
          <p:nvPr>
            <p:ph type="body" sz="quarter" idx="3"/>
          </p:nvPr>
        </p:nvSpPr>
        <p:spPr>
          <a:xfrm>
            <a:off x="710408" y="4925410"/>
            <a:ext cx="5683250" cy="4029878"/>
          </a:xfrm>
          <a:prstGeom prst="rect">
            <a:avLst/>
          </a:prstGeom>
        </p:spPr>
        <p:txBody>
          <a:bodyPr vert="horz" lIns="91143" tIns="45571" rIns="91143" bIns="45571"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6" name="Footer Placeholder 5"/>
          <p:cNvSpPr>
            <a:spLocks noGrp="1"/>
          </p:cNvSpPr>
          <p:nvPr>
            <p:ph type="ftr" sz="quarter" idx="4"/>
          </p:nvPr>
        </p:nvSpPr>
        <p:spPr>
          <a:xfrm>
            <a:off x="1" y="9721108"/>
            <a:ext cx="3078427" cy="513508"/>
          </a:xfrm>
          <a:prstGeom prst="rect">
            <a:avLst/>
          </a:prstGeom>
        </p:spPr>
        <p:txBody>
          <a:bodyPr vert="horz" lIns="91143" tIns="45571" rIns="91143" bIns="45571" rtlCol="0" anchor="b"/>
          <a:lstStyle>
            <a:lvl1pPr algn="l">
              <a:defRPr sz="1100">
                <a:latin typeface="Calibri" panose="020F0502020204030204" pitchFamily="34" charset="0"/>
              </a:defRPr>
            </a:lvl1pPr>
          </a:lstStyle>
          <a:p>
            <a:endParaRPr lang="nl-BE" dirty="0"/>
          </a:p>
        </p:txBody>
      </p:sp>
      <p:sp>
        <p:nvSpPr>
          <p:cNvPr id="7" name="Slide Number Placeholder 6"/>
          <p:cNvSpPr>
            <a:spLocks noGrp="1"/>
          </p:cNvSpPr>
          <p:nvPr>
            <p:ph type="sldNum" sz="quarter" idx="5"/>
          </p:nvPr>
        </p:nvSpPr>
        <p:spPr>
          <a:xfrm>
            <a:off x="4023994" y="9721108"/>
            <a:ext cx="3078427" cy="513508"/>
          </a:xfrm>
          <a:prstGeom prst="rect">
            <a:avLst/>
          </a:prstGeom>
        </p:spPr>
        <p:txBody>
          <a:bodyPr vert="horz" lIns="91143" tIns="45571" rIns="91143" bIns="45571" rtlCol="0" anchor="b"/>
          <a:lstStyle>
            <a:lvl1pPr algn="r">
              <a:defRPr sz="1100">
                <a:latin typeface="Calibri" panose="020F0502020204030204" pitchFamily="34" charset="0"/>
              </a:defRPr>
            </a:lvl1pPr>
          </a:lstStyle>
          <a:p>
            <a:fld id="{1E957931-A81D-4D0B-B847-2A1FD3CC80D8}" type="slidenum">
              <a:rPr lang="nl-BE" smtClean="0"/>
              <a:pPr/>
              <a:t>‹nr.›</a:t>
            </a:fld>
            <a:endParaRPr lang="nl-BE" dirty="0"/>
          </a:p>
        </p:txBody>
      </p:sp>
    </p:spTree>
    <p:extLst>
      <p:ext uri="{BB962C8B-B14F-4D97-AF65-F5344CB8AC3E}">
        <p14:creationId xmlns:p14="http://schemas.microsoft.com/office/powerpoint/2010/main" val="206631590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Docenten ook op Portaal onder het kopje </a:t>
            </a:r>
            <a:r>
              <a:rPr lang="nl-NL" b="1" dirty="0"/>
              <a:t>Examen en toetsing</a:t>
            </a:r>
          </a:p>
          <a:p>
            <a:endParaRPr lang="nl-NL" dirty="0"/>
          </a:p>
          <a:p>
            <a:r>
              <a:rPr lang="nl-NL" dirty="0"/>
              <a:t>Alle onderdelen van je examendossier voor klas 5 en klas 6 staan in je Programma van Toetsing en Afsluiting (PTA). </a:t>
            </a:r>
          </a:p>
          <a:p>
            <a:pPr lvl="1"/>
            <a:r>
              <a:rPr lang="nl-NL" dirty="0"/>
              <a:t>Je kunt pas je diploma halen als alle onderdelen compleet zijn, ook als school of een docent een fout heeft gemaakt is het </a:t>
            </a:r>
            <a:r>
              <a:rPr lang="nl-NL" b="1" i="1" dirty="0"/>
              <a:t>wettelijk</a:t>
            </a:r>
            <a:r>
              <a:rPr lang="nl-NL" dirty="0"/>
              <a:t> niet mogelijk om een diploma te halen.</a:t>
            </a:r>
          </a:p>
          <a:p>
            <a:pPr lvl="1"/>
            <a:r>
              <a:rPr lang="nl-NL" dirty="0" err="1"/>
              <a:t>Spreiders</a:t>
            </a:r>
            <a:r>
              <a:rPr lang="nl-NL" dirty="0"/>
              <a:t>, doubleurs, 3-jarig trajecten, ontvangen een </a:t>
            </a:r>
            <a:r>
              <a:rPr lang="nl-NL" dirty="0" err="1"/>
              <a:t>maatwerkPTA</a:t>
            </a:r>
            <a:r>
              <a:rPr lang="nl-NL" dirty="0"/>
              <a:t> z.s.m.</a:t>
            </a:r>
          </a:p>
          <a:p>
            <a:r>
              <a:rPr lang="nl-NL" dirty="0"/>
              <a:t>Het PTA en Examenreglement staan op </a:t>
            </a:r>
            <a:r>
              <a:rPr lang="nl-NL" dirty="0" err="1"/>
              <a:t>Moodle</a:t>
            </a:r>
            <a:r>
              <a:rPr lang="nl-NL" dirty="0"/>
              <a:t> onder “</a:t>
            </a:r>
            <a:r>
              <a:rPr lang="nl-NL" dirty="0" err="1"/>
              <a:t>examensecretariaat</a:t>
            </a:r>
            <a:r>
              <a:rPr lang="nl-NL" dirty="0"/>
              <a:t>” klas 5. Hier zul je ook inschrijfformulieren terug kunnen vinden voor bijvoorbeeld de herkansingen.</a:t>
            </a:r>
          </a:p>
          <a:p>
            <a:endParaRPr lang="nl-NL" dirty="0"/>
          </a:p>
        </p:txBody>
      </p:sp>
    </p:spTree>
    <p:extLst>
      <p:ext uri="{BB962C8B-B14F-4D97-AF65-F5344CB8AC3E}">
        <p14:creationId xmlns:p14="http://schemas.microsoft.com/office/powerpoint/2010/main" val="383782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Elke toets of praktische opdracht is een </a:t>
            </a:r>
            <a:r>
              <a:rPr lang="nl-NL" b="1" dirty="0"/>
              <a:t>schoolexamen</a:t>
            </a:r>
            <a:r>
              <a:rPr lang="nl-NL" dirty="0"/>
              <a:t> in klas 5 en klas 6</a:t>
            </a:r>
            <a:br>
              <a:rPr lang="nl-NL" dirty="0"/>
            </a:br>
            <a:br>
              <a:rPr lang="nl-NL" dirty="0"/>
            </a:br>
            <a:r>
              <a:rPr lang="nl-NL" i="1" dirty="0"/>
              <a:t>Examenwerk betekent dat we zorgvuldig moeten zijn, zowel school als de leerling </a:t>
            </a:r>
            <a:r>
              <a:rPr lang="nl-NL" i="1" dirty="0">
                <a:sym typeface="Wingdings" panose="05000000000000000000" pitchFamily="2" charset="2"/>
              </a:rPr>
              <a:t> Fouten kunnen niet altijd “makkelijk” worden opgelost, we hebben ons aan de wet te houden rondom Examens. Daarom moeten we elkaar goed scherp houden en geef het vooral door, bijvoorbeeld aan de leerlingenraad, als school iets kan verbeteren. </a:t>
            </a:r>
            <a:endParaRPr lang="nl-NL" dirty="0"/>
          </a:p>
        </p:txBody>
      </p:sp>
    </p:spTree>
    <p:extLst>
      <p:ext uri="{BB962C8B-B14F-4D97-AF65-F5344CB8AC3E}">
        <p14:creationId xmlns:p14="http://schemas.microsoft.com/office/powerpoint/2010/main" val="3046208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Ben je ziek tijdens een toets, dan moet je de toets inhalen de week na de </a:t>
            </a:r>
            <a:r>
              <a:rPr lang="nl-NL" dirty="0" err="1"/>
              <a:t>toetsweek</a:t>
            </a:r>
            <a:r>
              <a:rPr lang="nl-NL" dirty="0"/>
              <a:t>. Maar ben je dan weer (of echt) ziek, dan kan het zijn dat je de toets pas tijdens de herkansingen kan maken en dat je de toets zelf </a:t>
            </a:r>
            <a:r>
              <a:rPr lang="nl-NL" b="1" dirty="0"/>
              <a:t>niet</a:t>
            </a:r>
            <a:r>
              <a:rPr lang="nl-NL" dirty="0"/>
              <a:t> meer kan herkansen. </a:t>
            </a:r>
          </a:p>
          <a:p>
            <a:r>
              <a:rPr lang="nl-NL" dirty="0"/>
              <a:t>Inhalen kost je dus een uitslaapochtend (eerste twee uur vrij!)</a:t>
            </a:r>
            <a:br>
              <a:rPr lang="nl-NL" dirty="0"/>
            </a:br>
            <a:r>
              <a:rPr lang="nl-NL" dirty="0"/>
              <a:t>Ben je echt ziek? Natuurlijk ziekmelden! </a:t>
            </a:r>
          </a:p>
          <a:p>
            <a:r>
              <a:rPr lang="nl-NL" dirty="0"/>
              <a:t>Let wel op: Het inhalen blijft in principe echt beperkt tot de 1 of 2 mogelijkheden, er zijn gewoon niet oneindig veel toetsen. In het examenreglement staat vermeld wat er gebeurt als er toch een gat blijft in het examendossier, in principe kun je dan niet met klas 6 starten, of in klas 6 kun je niet starten met het CE tenzij we de gaten vullen met een 1.</a:t>
            </a:r>
            <a:br>
              <a:rPr lang="nl-NL" dirty="0"/>
            </a:br>
            <a:endParaRPr lang="nl-NL" sz="1700" dirty="0"/>
          </a:p>
          <a:p>
            <a:endParaRPr lang="nl-NL" dirty="0"/>
          </a:p>
        </p:txBody>
      </p:sp>
    </p:spTree>
    <p:extLst>
      <p:ext uri="{BB962C8B-B14F-4D97-AF65-F5344CB8AC3E}">
        <p14:creationId xmlns:p14="http://schemas.microsoft.com/office/powerpoint/2010/main" val="1573089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Leerlingen en ouders ontvangen een mail als herinnering met deadline</a:t>
            </a:r>
          </a:p>
          <a:p>
            <a:r>
              <a:rPr lang="nl-NL" dirty="0"/>
              <a:t>In de mail staat om gelijk op te geven, wijzigen kan nog als je je antwoord opslaat tot aan de deadline</a:t>
            </a:r>
          </a:p>
          <a:p>
            <a:r>
              <a:rPr lang="nl-NL" dirty="0"/>
              <a:t>280 leerlingen, drie herkansingen, 750 herkansingen, rooster gemaakt worden, surveillance, toetsen geprint, per envelop klaar worden gelegd, binnen 1,5 dag</a:t>
            </a:r>
          </a:p>
          <a:p>
            <a:pPr lvl="1"/>
            <a:r>
              <a:rPr lang="nl-NL" dirty="0"/>
              <a:t>Toch nog rond de 20 leerlingen die mailen na de deadline (verslapen om 12:00, dacht dat het 12:00 ‘s nachts was)</a:t>
            </a:r>
          </a:p>
          <a:p>
            <a:pPr lvl="1"/>
            <a:r>
              <a:rPr lang="nl-NL" dirty="0"/>
              <a:t>Lange boze oudermails dat we te strikt zijn qua regels</a:t>
            </a:r>
          </a:p>
          <a:p>
            <a:pPr lvl="2"/>
            <a:r>
              <a:rPr lang="nl-NL" dirty="0"/>
              <a:t>Alternatief is: Vroegere deadlines, vroegere </a:t>
            </a:r>
            <a:r>
              <a:rPr lang="nl-NL" dirty="0" err="1"/>
              <a:t>toetsweken</a:t>
            </a:r>
            <a:r>
              <a:rPr lang="nl-NL" dirty="0"/>
              <a:t>, minder lesdagen voor 1700 leerlingen, omdat 20 leerlingen niet houden aan de deadline.</a:t>
            </a:r>
          </a:p>
          <a:p>
            <a:pPr lvl="1"/>
            <a:r>
              <a:rPr lang="nl-NL" dirty="0"/>
              <a:t>Elke leerling ertussen stoppen: Staat dan niet op rooster, grote kans dat verkeerd gaat, en het kost 10-15 minuten per leerling </a:t>
            </a:r>
            <a:r>
              <a:rPr lang="nl-NL" dirty="0">
                <a:sym typeface="Wingdings" panose="05000000000000000000" pitchFamily="2" charset="2"/>
              </a:rPr>
              <a:t> Dat is 8 uur extra werk, dat er dus niet is, want er is maar één dag om alle 750 herkansingen te maken</a:t>
            </a:r>
          </a:p>
          <a:p>
            <a:endParaRPr lang="nl-NL" dirty="0"/>
          </a:p>
        </p:txBody>
      </p:sp>
    </p:spTree>
    <p:extLst>
      <p:ext uri="{BB962C8B-B14F-4D97-AF65-F5344CB8AC3E}">
        <p14:creationId xmlns:p14="http://schemas.microsoft.com/office/powerpoint/2010/main" val="3280996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2500" dirty="0"/>
              <a:t>De docent kan aanvullende regels geven wanneer en op welke manier je een werk moet inleveren. Denk aan een verslag of een boekenlijst inleveren via bijvoorbeeld Teams. Wanneer je je niet houdt aan de inlevereisen van een docent, dan kan dat volgens het beoordelingsmodel gevolgen hebben op je cijfer. De docent kan bijvoorbeeld een punt niet toekennen.</a:t>
            </a:r>
          </a:p>
          <a:p>
            <a:r>
              <a:rPr lang="nl-NL" sz="2500" dirty="0"/>
              <a:t>Ben je te laat met inleveren, dan kan het zijn dat je bijv. nog maar maximaal een 9 kan halen in plaats van een 10. Maar het is nog wel de bedoeling dat je het werk kan inleveren in de module zoals genoemd van het PTA. Hiervoor maak je dan afspraken met de leerjaarcoördinator. Het kan bijvoorbeeld betekenen dat je een blokrooster krijgt. Je moet hopen dat het op tijd afsluiten nog mogelijk is (dit hoeft niet altijd zo te zijn, mondelingen kunnen soms niet meer worden ingepland), want:</a:t>
            </a:r>
          </a:p>
          <a:p>
            <a:pPr lvl="1"/>
            <a:r>
              <a:rPr lang="nl-NL" sz="2100" dirty="0"/>
              <a:t>In het PTA staan </a:t>
            </a:r>
            <a:r>
              <a:rPr lang="nl-NL" sz="2100" dirty="0" err="1"/>
              <a:t>toetsmomenten</a:t>
            </a:r>
            <a:r>
              <a:rPr lang="nl-NL" sz="2100" dirty="0"/>
              <a:t>, ook voor </a:t>
            </a:r>
            <a:r>
              <a:rPr lang="nl-NL" sz="2100" dirty="0" err="1"/>
              <a:t>PO’s</a:t>
            </a:r>
            <a:r>
              <a:rPr lang="nl-NL" sz="2100" dirty="0"/>
              <a:t>. Als een PO niet in de juiste module is afgesloten, dan is er een </a:t>
            </a:r>
            <a:r>
              <a:rPr lang="nl-NL" sz="2100" b="1" i="1" dirty="0"/>
              <a:t>onregelmatigheid</a:t>
            </a:r>
            <a:r>
              <a:rPr lang="nl-NL" sz="2100" dirty="0"/>
              <a:t>. Bij een onregelmatigheid kan de rector maar een aantal maatregelen nemen, de meest “lichte” maatregel is een 1 geven of het werk ongeldig verklaren.</a:t>
            </a:r>
          </a:p>
          <a:p>
            <a:endParaRPr lang="nl-NL" dirty="0"/>
          </a:p>
        </p:txBody>
      </p:sp>
    </p:spTree>
    <p:extLst>
      <p:ext uri="{BB962C8B-B14F-4D97-AF65-F5344CB8AC3E}">
        <p14:creationId xmlns:p14="http://schemas.microsoft.com/office/powerpoint/2010/main" val="3966863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936682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Hoofdstuk">
    <p:spTree>
      <p:nvGrpSpPr>
        <p:cNvPr id="1" name=""/>
        <p:cNvGrpSpPr/>
        <p:nvPr/>
      </p:nvGrpSpPr>
      <p:grpSpPr>
        <a:xfrm>
          <a:off x="0" y="0"/>
          <a:ext cx="0" cy="0"/>
          <a:chOff x="0" y="0"/>
          <a:chExt cx="0" cy="0"/>
        </a:xfrm>
      </p:grpSpPr>
      <p:sp>
        <p:nvSpPr>
          <p:cNvPr id="7" name="Rectangle 19"/>
          <p:cNvSpPr>
            <a:spLocks noChangeArrowheads="1"/>
          </p:cNvSpPr>
          <p:nvPr/>
        </p:nvSpPr>
        <p:spPr bwMode="auto">
          <a:xfrm>
            <a:off x="5046133" y="869950"/>
            <a:ext cx="7247467" cy="280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latin typeface="Calibri" panose="020F0502020204030204" pitchFamily="34" charset="0"/>
            </a:endParaRPr>
          </a:p>
        </p:txBody>
      </p:sp>
      <p:sp>
        <p:nvSpPr>
          <p:cNvPr id="12" name="Rectangle 36"/>
          <p:cNvSpPr>
            <a:spLocks noChangeArrowheads="1"/>
          </p:cNvSpPr>
          <p:nvPr/>
        </p:nvSpPr>
        <p:spPr bwMode="auto">
          <a:xfrm>
            <a:off x="334433" y="5949950"/>
            <a:ext cx="288078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latin typeface="Calibri" panose="020F0502020204030204" pitchFamily="34" charset="0"/>
            </a:endParaRPr>
          </a:p>
        </p:txBody>
      </p:sp>
      <p:sp>
        <p:nvSpPr>
          <p:cNvPr id="2" name="Title 1"/>
          <p:cNvSpPr>
            <a:spLocks noGrp="1"/>
          </p:cNvSpPr>
          <p:nvPr>
            <p:ph type="title"/>
          </p:nvPr>
        </p:nvSpPr>
        <p:spPr>
          <a:xfrm>
            <a:off x="1860412" y="3018742"/>
            <a:ext cx="8471174" cy="820515"/>
          </a:xfrm>
          <a:solidFill>
            <a:schemeClr val="tx1">
              <a:lumMod val="10000"/>
              <a:lumOff val="90000"/>
            </a:schemeClr>
          </a:solidFill>
          <a:ln>
            <a:noFill/>
          </a:ln>
          <a:effectLst/>
        </p:spPr>
        <p:txBody>
          <a:bodyPr vert="horz" wrap="square" lIns="72000" tIns="22860" rIns="72000" bIns="22860" numCol="1" rtlCol="0" anchor="ctr" anchorCtr="0" compatLnSpc="1">
            <a:prstTxWarp prst="textNoShape">
              <a:avLst/>
            </a:prstTxWarp>
            <a:noAutofit/>
          </a:bodyPr>
          <a:lstStyle>
            <a:lvl1pPr algn="ctr">
              <a:defRPr lang="en-US" sz="3200" b="0" cap="none" baseline="0" dirty="0">
                <a:solidFill>
                  <a:schemeClr val="tx2"/>
                </a:solidFill>
                <a:latin typeface="Calibri" panose="020F0502020204030204" pitchFamily="34" charset="0"/>
                <a:ea typeface="+mn-ea"/>
                <a:cs typeface="+mn-cs"/>
              </a:defRPr>
            </a:lvl1pPr>
          </a:lstStyle>
          <a:p>
            <a:pPr marL="0" lvl="0" defTabSz="457200"/>
            <a:r>
              <a:rPr lang="en-US"/>
              <a:t>Click to edit Master title style</a:t>
            </a:r>
            <a:endParaRPr lang="en-US" dirty="0"/>
          </a:p>
        </p:txBody>
      </p:sp>
    </p:spTree>
    <p:extLst>
      <p:ext uri="{BB962C8B-B14F-4D97-AF65-F5344CB8AC3E}">
        <p14:creationId xmlns:p14="http://schemas.microsoft.com/office/powerpoint/2010/main" val="1869251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tandaard">
    <p:spTree>
      <p:nvGrpSpPr>
        <p:cNvPr id="1" name=""/>
        <p:cNvGrpSpPr/>
        <p:nvPr/>
      </p:nvGrpSpPr>
      <p:grpSpPr>
        <a:xfrm>
          <a:off x="0" y="0"/>
          <a:ext cx="0" cy="0"/>
          <a:chOff x="0" y="0"/>
          <a:chExt cx="0" cy="0"/>
        </a:xfrm>
      </p:grpSpPr>
      <p:sp>
        <p:nvSpPr>
          <p:cNvPr id="17" name="Content Placeholder 16"/>
          <p:cNvSpPr>
            <a:spLocks noGrp="1"/>
          </p:cNvSpPr>
          <p:nvPr>
            <p:ph sz="quarter" idx="12" hasCustomPrompt="1"/>
          </p:nvPr>
        </p:nvSpPr>
        <p:spPr>
          <a:xfrm>
            <a:off x="623888" y="1240221"/>
            <a:ext cx="10958512" cy="5141530"/>
          </a:xfrm>
          <a:prstGeom prst="rect">
            <a:avLst/>
          </a:prstGeom>
        </p:spPr>
        <p:txBody>
          <a:bodyPr/>
          <a:lstStyle>
            <a:lvl1pPr marL="342900" indent="-342900">
              <a:lnSpc>
                <a:spcPct val="100000"/>
              </a:lnSpc>
              <a:spcBef>
                <a:spcPts val="1200"/>
              </a:spcBef>
              <a:spcAft>
                <a:spcPts val="0"/>
              </a:spcAft>
              <a:buClr>
                <a:srgbClr val="00A0DF"/>
              </a:buClr>
              <a:defRPr sz="2600">
                <a:solidFill>
                  <a:schemeClr val="tx1"/>
                </a:solidFill>
                <a:latin typeface="Calibri" panose="020F0502020204030204" pitchFamily="34" charset="0"/>
              </a:defRPr>
            </a:lvl1pPr>
            <a:lvl2pPr marL="714375" indent="-285750">
              <a:lnSpc>
                <a:spcPct val="100000"/>
              </a:lnSpc>
              <a:buClr>
                <a:srgbClr val="00A0DF"/>
              </a:buClr>
              <a:defRPr sz="2400">
                <a:solidFill>
                  <a:schemeClr val="tx1"/>
                </a:solidFill>
                <a:latin typeface="Calibri" panose="020F0502020204030204" pitchFamily="34" charset="0"/>
              </a:defRPr>
            </a:lvl2pPr>
            <a:lvl3pPr marL="1343025" indent="-266700">
              <a:buClr>
                <a:srgbClr val="00A0DF"/>
              </a:buClr>
              <a:buFont typeface="Arial" panose="020B0604020202020204" pitchFamily="34" charset="0"/>
              <a:buChar char="•"/>
              <a:defRPr sz="2000">
                <a:solidFill>
                  <a:schemeClr val="tx1"/>
                </a:solidFill>
                <a:latin typeface="Calibri" panose="020F0502020204030204" pitchFamily="34" charset="0"/>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2" name="Title 1"/>
          <p:cNvSpPr>
            <a:spLocks noGrp="1"/>
          </p:cNvSpPr>
          <p:nvPr>
            <p:ph type="title"/>
          </p:nvPr>
        </p:nvSpPr>
        <p:spPr>
          <a:xfrm>
            <a:off x="398585" y="0"/>
            <a:ext cx="12056174" cy="1005840"/>
          </a:xfrm>
        </p:spPr>
        <p:txBody>
          <a:bodyPr/>
          <a:lstStyle>
            <a:lvl1pPr>
              <a:defRPr sz="3200" b="0" cap="none"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426165350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Voorblad">
    <p:spTree>
      <p:nvGrpSpPr>
        <p:cNvPr id="1" name=""/>
        <p:cNvGrpSpPr/>
        <p:nvPr/>
      </p:nvGrpSpPr>
      <p:grpSpPr>
        <a:xfrm>
          <a:off x="0" y="0"/>
          <a:ext cx="0" cy="0"/>
          <a:chOff x="0" y="0"/>
          <a:chExt cx="0" cy="0"/>
        </a:xfrm>
      </p:grpSpPr>
      <p:sp>
        <p:nvSpPr>
          <p:cNvPr id="7" name="Rectangle 19"/>
          <p:cNvSpPr>
            <a:spLocks noChangeArrowheads="1"/>
          </p:cNvSpPr>
          <p:nvPr/>
        </p:nvSpPr>
        <p:spPr bwMode="auto">
          <a:xfrm>
            <a:off x="4617508" y="685053"/>
            <a:ext cx="7247467" cy="280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latin typeface="Calibri" panose="020F0502020204030204" pitchFamily="34" charset="0"/>
            </a:endParaRPr>
          </a:p>
        </p:txBody>
      </p:sp>
      <p:sp>
        <p:nvSpPr>
          <p:cNvPr id="12" name="Rectangle 36"/>
          <p:cNvSpPr>
            <a:spLocks noChangeArrowheads="1"/>
          </p:cNvSpPr>
          <p:nvPr/>
        </p:nvSpPr>
        <p:spPr bwMode="auto">
          <a:xfrm>
            <a:off x="738450" y="306196"/>
            <a:ext cx="288078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dirty="0">
              <a:solidFill>
                <a:srgbClr val="000000"/>
              </a:solidFill>
              <a:latin typeface="Calibri" panose="020F0502020204030204" pitchFamily="34" charset="0"/>
            </a:endParaRPr>
          </a:p>
        </p:txBody>
      </p:sp>
      <p:sp>
        <p:nvSpPr>
          <p:cNvPr id="2" name="Title 1"/>
          <p:cNvSpPr>
            <a:spLocks noGrp="1"/>
          </p:cNvSpPr>
          <p:nvPr>
            <p:ph type="title" hasCustomPrompt="1"/>
          </p:nvPr>
        </p:nvSpPr>
        <p:spPr>
          <a:xfrm>
            <a:off x="1006394" y="318056"/>
            <a:ext cx="10245805" cy="397668"/>
          </a:xfrm>
          <a:noFill/>
          <a:ln>
            <a:noFill/>
          </a:ln>
          <a:effectLst/>
        </p:spPr>
        <p:txBody>
          <a:bodyPr vert="horz" wrap="square" lIns="72000" tIns="22860" rIns="72000" bIns="22860" numCol="1" rtlCol="0" anchor="ctr" anchorCtr="0" compatLnSpc="1">
            <a:prstTxWarp prst="textNoShape">
              <a:avLst/>
            </a:prstTxWarp>
            <a:noAutofit/>
          </a:bodyPr>
          <a:lstStyle>
            <a:lvl1pPr algn="l">
              <a:defRPr lang="en-US" sz="4400" b="1" cap="none" baseline="0" dirty="0">
                <a:solidFill>
                  <a:schemeClr val="tx1"/>
                </a:solidFill>
                <a:latin typeface="Calibri" panose="020F0502020204030204" pitchFamily="34" charset="0"/>
                <a:ea typeface="+mn-ea"/>
                <a:cs typeface="+mn-cs"/>
              </a:defRPr>
            </a:lvl1pPr>
          </a:lstStyle>
          <a:p>
            <a:pPr marL="0" lvl="0" defTabSz="457200"/>
            <a:r>
              <a:rPr lang="en-US" dirty="0" err="1"/>
              <a:t>Hoofdstuk</a:t>
            </a:r>
            <a:r>
              <a:rPr lang="en-US" dirty="0"/>
              <a:t> X</a:t>
            </a:r>
          </a:p>
        </p:txBody>
      </p:sp>
      <p:cxnSp>
        <p:nvCxnSpPr>
          <p:cNvPr id="28" name="Straight Connector 27">
            <a:extLst>
              <a:ext uri="{FF2B5EF4-FFF2-40B4-BE49-F238E27FC236}">
                <a16:creationId xmlns:a16="http://schemas.microsoft.com/office/drawing/2014/main" id="{BF73133C-665A-4219-8AB9-C27EA1B3DF5A}"/>
              </a:ext>
            </a:extLst>
          </p:cNvPr>
          <p:cNvCxnSpPr/>
          <p:nvPr userDrawn="1"/>
        </p:nvCxnSpPr>
        <p:spPr>
          <a:xfrm>
            <a:off x="0" y="1005840"/>
            <a:ext cx="1219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5150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1329EAF-1F58-4E5B-8536-1D79EBAB77E6}"/>
              </a:ext>
            </a:extLst>
          </p:cNvPr>
          <p:cNvSpPr>
            <a:spLocks noGrp="1"/>
          </p:cNvSpPr>
          <p:nvPr>
            <p:ph type="dt" sz="half" idx="10"/>
          </p:nvPr>
        </p:nvSpPr>
        <p:spPr/>
        <p:txBody>
          <a:bodyPr/>
          <a:lstStyle/>
          <a:p>
            <a:fld id="{B39730C9-FCCD-4206-A16B-87D4119F1743}" type="datetimeFigureOut">
              <a:rPr lang="nl-NL" smtClean="0"/>
              <a:t>19-9-2025</a:t>
            </a:fld>
            <a:endParaRPr lang="nl-NL"/>
          </a:p>
        </p:txBody>
      </p:sp>
      <p:sp>
        <p:nvSpPr>
          <p:cNvPr id="3" name="Tijdelijke aanduiding voor voettekst 2">
            <a:extLst>
              <a:ext uri="{FF2B5EF4-FFF2-40B4-BE49-F238E27FC236}">
                <a16:creationId xmlns:a16="http://schemas.microsoft.com/office/drawing/2014/main" id="{FC668762-5451-46E6-A4FE-8F505CDCBAB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FF7A335-E508-4D1E-BBD4-B65C0C9C9AF2}"/>
              </a:ext>
            </a:extLst>
          </p:cNvPr>
          <p:cNvSpPr>
            <a:spLocks noGrp="1"/>
          </p:cNvSpPr>
          <p:nvPr>
            <p:ph type="sldNum" sz="quarter" idx="12"/>
          </p:nvPr>
        </p:nvSpPr>
        <p:spPr/>
        <p:txBody>
          <a:bodyPr/>
          <a:lstStyle/>
          <a:p>
            <a:fld id="{B48B7A26-10F0-4780-AB0A-00A21EC059CC}" type="slidenum">
              <a:rPr lang="nl-NL" smtClean="0"/>
              <a:t>‹nr.›</a:t>
            </a:fld>
            <a:endParaRPr lang="nl-NL"/>
          </a:p>
        </p:txBody>
      </p:sp>
    </p:spTree>
    <p:extLst>
      <p:ext uri="{BB962C8B-B14F-4D97-AF65-F5344CB8AC3E}">
        <p14:creationId xmlns:p14="http://schemas.microsoft.com/office/powerpoint/2010/main" val="1005635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829A492-DCE2-4344-A125-F1C7C49CBAB2}" type="datetimeFigureOut">
              <a:rPr lang="nl-NL" smtClean="0"/>
              <a:pPr/>
              <a:t>19-9-2025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20B582ED-D008-48D9-814F-AACCC9CE9D66}" type="slidenum">
              <a:rPr lang="nl-NL" smtClean="0"/>
              <a:pPr/>
              <a:t>‹nr.›</a:t>
            </a:fld>
            <a:endParaRPr lang="nl-NL"/>
          </a:p>
        </p:txBody>
      </p:sp>
    </p:spTree>
    <p:extLst>
      <p:ext uri="{BB962C8B-B14F-4D97-AF65-F5344CB8AC3E}">
        <p14:creationId xmlns:p14="http://schemas.microsoft.com/office/powerpoint/2010/main" val="18748417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414" y="0"/>
            <a:ext cx="11771586" cy="1003527"/>
          </a:xfrm>
          <a:prstGeom prst="rect">
            <a:avLst/>
          </a:prstGeom>
          <a:noFill/>
          <a:ln>
            <a:noFill/>
          </a:ln>
          <a:effectLst/>
        </p:spPr>
        <p:txBody>
          <a:bodyPr vert="horz" wrap="none" lIns="216000" tIns="22860" rIns="45720" bIns="22860" numCol="1" rtlCol="0" anchor="ctr" anchorCtr="0" compatLnSpc="1">
            <a:prstTxWarp prst="textNoShape">
              <a:avLst/>
            </a:prstTxWarp>
          </a:bodyPr>
          <a:lstStyle/>
          <a:p>
            <a:pPr marL="0" lvl="0" algn="l" defTabSz="457200"/>
            <a:r>
              <a:rPr lang="en-US"/>
              <a:t>Click to edit Master title style</a:t>
            </a:r>
            <a:endParaRPr lang="en-US" dirty="0"/>
          </a:p>
        </p:txBody>
      </p:sp>
      <p:cxnSp>
        <p:nvCxnSpPr>
          <p:cNvPr id="7" name="Straight Connector 6"/>
          <p:cNvCxnSpPr/>
          <p:nvPr/>
        </p:nvCxnSpPr>
        <p:spPr>
          <a:xfrm>
            <a:off x="0" y="1005840"/>
            <a:ext cx="1219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Afbeelding 2"/>
          <p:cNvPicPr>
            <a:picLocks noChangeAspect="1"/>
          </p:cNvPicPr>
          <p:nvPr userDrawn="1"/>
        </p:nvPicPr>
        <p:blipFill>
          <a:blip r:embed="rId7"/>
          <a:stretch>
            <a:fillRect/>
          </a:stretch>
        </p:blipFill>
        <p:spPr>
          <a:xfrm>
            <a:off x="10800523" y="326079"/>
            <a:ext cx="1065337" cy="351367"/>
          </a:xfrm>
          <a:prstGeom prst="rect">
            <a:avLst/>
          </a:prstGeom>
        </p:spPr>
      </p:pic>
    </p:spTree>
    <p:extLst>
      <p:ext uri="{BB962C8B-B14F-4D97-AF65-F5344CB8AC3E}">
        <p14:creationId xmlns:p14="http://schemas.microsoft.com/office/powerpoint/2010/main" val="42965008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5" r:id="rId3"/>
    <p:sldLayoutId id="2147483768" r:id="rId4"/>
    <p:sldLayoutId id="2147483769"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lang="en-US" sz="3200" b="0" kern="1200" cap="none" baseline="0" smtClean="0">
          <a:solidFill>
            <a:schemeClr val="tx2"/>
          </a:solidFill>
          <a:latin typeface="Calibri" panose="020F0502020204030204" pitchFamily="34" charset="0"/>
          <a:ea typeface="+mn-ea"/>
          <a:cs typeface="+mn-cs"/>
        </a:defRPr>
      </a:lvl1pPr>
    </p:titleStyle>
    <p:bodyStyle>
      <a:lvl1pPr marL="342900" indent="-342900" algn="l" defTabSz="914400" rtl="0" eaLnBrk="1" latinLnBrk="0" hangingPunct="1">
        <a:lnSpc>
          <a:spcPct val="150000"/>
        </a:lnSpc>
        <a:spcBef>
          <a:spcPts val="1200"/>
        </a:spcBef>
        <a:buClr>
          <a:srgbClr val="00A0DF"/>
        </a:buClr>
        <a:buFont typeface="Wingdings" pitchFamily="2" charset="2"/>
        <a:buChar char="§"/>
        <a:defRPr lang="en-US" sz="2400" kern="1200" dirty="0" smtClean="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Clr>
          <a:srgbClr val="00A0DF"/>
        </a:buClr>
        <a:buFont typeface="Arial" pitchFamily="34" charset="0"/>
        <a:buChar char="–"/>
        <a:defRPr lang="en-US" sz="2400" kern="1200" dirty="0" smtClean="0">
          <a:solidFill>
            <a:schemeClr val="tx1"/>
          </a:solidFill>
          <a:latin typeface="Calibri" panose="020F0502020204030204" pitchFamily="34" charset="0"/>
          <a:ea typeface="+mn-ea"/>
          <a:cs typeface="+mn-cs"/>
        </a:defRPr>
      </a:lvl2pPr>
      <a:lvl3pPr marL="1143000" indent="-228600" algn="l" defTabSz="914400" rtl="0" eaLnBrk="1" latinLnBrk="0" hangingPunct="1">
        <a:spcBef>
          <a:spcPct val="20000"/>
        </a:spcBef>
        <a:buClr>
          <a:srgbClr val="00A0DF"/>
        </a:buClr>
        <a:buFont typeface="Arial" pitchFamily="34" charset="0"/>
        <a:buChar char="•"/>
        <a:defRPr lang="en-US" sz="2400" kern="1200" dirty="0" smtClean="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Clr>
          <a:srgbClr val="00A0DF"/>
        </a:buClr>
        <a:buFont typeface="Arial" pitchFamily="34" charset="0"/>
        <a:buChar char="–"/>
        <a:defRPr lang="en-US" sz="2400" kern="1200" dirty="0" smtClean="0">
          <a:solidFill>
            <a:schemeClr val="tx1"/>
          </a:solidFill>
          <a:latin typeface="Calibri" panose="020F0502020204030204" pitchFamily="34" charset="0"/>
          <a:ea typeface="+mn-ea"/>
          <a:cs typeface="+mn-cs"/>
        </a:defRPr>
      </a:lvl4pPr>
      <a:lvl5pPr marL="2057400" indent="-228600" algn="l" defTabSz="914400" rtl="0" eaLnBrk="1" latinLnBrk="0" hangingPunct="1">
        <a:spcBef>
          <a:spcPct val="20000"/>
        </a:spcBef>
        <a:buClr>
          <a:srgbClr val="00A0DF"/>
        </a:buClr>
        <a:buFont typeface="Arial" pitchFamily="34" charset="0"/>
        <a:buChar char="»"/>
        <a:defRPr lang="nl-BE" sz="2400" kern="1200" dirty="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3">
          <p15:clr>
            <a:srgbClr val="F26B43"/>
          </p15:clr>
        </p15:guide>
        <p15:guide id="4" pos="7287">
          <p15:clr>
            <a:srgbClr val="F26B43"/>
          </p15:clr>
        </p15:guide>
        <p15:guide id="7" orient="horz" pos="867">
          <p15:clr>
            <a:srgbClr val="F26B43"/>
          </p15:clr>
        </p15:guide>
        <p15:guide id="8" pos="3840">
          <p15:clr>
            <a:srgbClr val="F26B43"/>
          </p15:clr>
        </p15:guide>
        <p15:guide id="10" orient="horz" pos="4020">
          <p15:clr>
            <a:srgbClr val="F26B43"/>
          </p15:clr>
        </p15:guide>
        <p15:guide id="11"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B69C1-69A1-9EA2-4366-53623F12AA3B}"/>
              </a:ext>
            </a:extLst>
          </p:cNvPr>
          <p:cNvSpPr>
            <a:spLocks noGrp="1"/>
          </p:cNvSpPr>
          <p:nvPr>
            <p:ph type="title"/>
          </p:nvPr>
        </p:nvSpPr>
        <p:spPr>
          <a:xfrm>
            <a:off x="297782" y="174385"/>
            <a:ext cx="10245805" cy="397668"/>
          </a:xfrm>
        </p:spPr>
        <p:txBody>
          <a:bodyPr/>
          <a:lstStyle/>
          <a:p>
            <a:r>
              <a:rPr lang="nl-NL" sz="4000" dirty="0"/>
              <a:t>Informatie over het examentraject</a:t>
            </a:r>
          </a:p>
        </p:txBody>
      </p:sp>
      <p:pic>
        <p:nvPicPr>
          <p:cNvPr id="1028" name="Picture 4" descr="Stedelijk Gymnasium Leiden (locatie Socrates) (Leiden) | Scholen op de kaart">
            <a:extLst>
              <a:ext uri="{FF2B5EF4-FFF2-40B4-BE49-F238E27FC236}">
                <a16:creationId xmlns:a16="http://schemas.microsoft.com/office/drawing/2014/main" id="{0EFE9755-0A6A-4745-8FEF-CF198CEF9D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577" y="1230258"/>
            <a:ext cx="4665270" cy="26876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 uitslag van het centraal examen is bekend! | Stedelijk Gymnasium Leiden">
            <a:extLst>
              <a:ext uri="{FF2B5EF4-FFF2-40B4-BE49-F238E27FC236}">
                <a16:creationId xmlns:a16="http://schemas.microsoft.com/office/drawing/2014/main" id="{6F84E6D2-FB28-6D06-6A51-E07C5018C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845" y="1225799"/>
            <a:ext cx="6778751" cy="531414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816A7316-2D28-38FE-7B1D-064078AB5F06}"/>
              </a:ext>
            </a:extLst>
          </p:cNvPr>
          <p:cNvSpPr txBox="1"/>
          <p:nvPr/>
        </p:nvSpPr>
        <p:spPr>
          <a:xfrm>
            <a:off x="297782" y="632151"/>
            <a:ext cx="5697842" cy="369332"/>
          </a:xfrm>
          <a:prstGeom prst="rect">
            <a:avLst/>
          </a:prstGeom>
          <a:noFill/>
        </p:spPr>
        <p:txBody>
          <a:bodyPr wrap="none" rtlCol="0">
            <a:spAutoFit/>
          </a:bodyPr>
          <a:lstStyle/>
          <a:p>
            <a:r>
              <a:rPr lang="nl-NL" dirty="0"/>
              <a:t>Voor leerlingen en ouders klas 5/6 in schooljaar 2025-2026</a:t>
            </a:r>
          </a:p>
        </p:txBody>
      </p:sp>
      <p:sp>
        <p:nvSpPr>
          <p:cNvPr id="4" name="Tekstvak 3">
            <a:extLst>
              <a:ext uri="{FF2B5EF4-FFF2-40B4-BE49-F238E27FC236}">
                <a16:creationId xmlns:a16="http://schemas.microsoft.com/office/drawing/2014/main" id="{9B823579-072A-920E-5767-5026CAB7B62B}"/>
              </a:ext>
            </a:extLst>
          </p:cNvPr>
          <p:cNvSpPr txBox="1"/>
          <p:nvPr/>
        </p:nvSpPr>
        <p:spPr>
          <a:xfrm>
            <a:off x="8246040" y="632151"/>
            <a:ext cx="3648178" cy="369332"/>
          </a:xfrm>
          <a:prstGeom prst="rect">
            <a:avLst/>
          </a:prstGeom>
          <a:noFill/>
        </p:spPr>
        <p:txBody>
          <a:bodyPr wrap="none" rtlCol="0">
            <a:spAutoFit/>
          </a:bodyPr>
          <a:lstStyle/>
          <a:p>
            <a:r>
              <a:rPr lang="nl-NL" i="1" dirty="0"/>
              <a:t>Jelmer Wagenaar (examensecretaris)</a:t>
            </a:r>
          </a:p>
        </p:txBody>
      </p:sp>
      <p:pic>
        <p:nvPicPr>
          <p:cNvPr id="2050" name="Picture 2" descr="Praktisch | Stedelijk Gymnasium Leiden">
            <a:extLst>
              <a:ext uri="{FF2B5EF4-FFF2-40B4-BE49-F238E27FC236}">
                <a16:creationId xmlns:a16="http://schemas.microsoft.com/office/drawing/2014/main" id="{0589267B-AFBD-A052-A90D-DDBD7EEB8D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576" y="1232956"/>
            <a:ext cx="4665270" cy="32350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oep 8 | Stedelijk Gymnasium Leiden">
            <a:extLst>
              <a:ext uri="{FF2B5EF4-FFF2-40B4-BE49-F238E27FC236}">
                <a16:creationId xmlns:a16="http://schemas.microsoft.com/office/drawing/2014/main" id="{E712259A-A5F8-4607-C3F9-9DE7DB0C43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576" y="3917859"/>
            <a:ext cx="4665269" cy="2622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745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4094987-7F99-4526-DF33-F6F92E6B1E99}"/>
              </a:ext>
            </a:extLst>
          </p:cNvPr>
          <p:cNvSpPr>
            <a:spLocks noGrp="1"/>
          </p:cNvSpPr>
          <p:nvPr>
            <p:ph type="title"/>
          </p:nvPr>
        </p:nvSpPr>
        <p:spPr/>
        <p:txBody>
          <a:bodyPr/>
          <a:lstStyle/>
          <a:p>
            <a:r>
              <a:rPr lang="nl-NL" dirty="0"/>
              <a:t>PTA &amp; Examenreglement</a:t>
            </a:r>
          </a:p>
        </p:txBody>
      </p:sp>
      <p:pic>
        <p:nvPicPr>
          <p:cNvPr id="7" name="Afbeelding 6">
            <a:extLst>
              <a:ext uri="{FF2B5EF4-FFF2-40B4-BE49-F238E27FC236}">
                <a16:creationId xmlns:a16="http://schemas.microsoft.com/office/drawing/2014/main" id="{B8D58B8B-0D93-4512-2C31-D33A15CAE25F}"/>
              </a:ext>
            </a:extLst>
          </p:cNvPr>
          <p:cNvPicPr>
            <a:picLocks noChangeAspect="1"/>
          </p:cNvPicPr>
          <p:nvPr/>
        </p:nvPicPr>
        <p:blipFill>
          <a:blip r:embed="rId3"/>
          <a:stretch>
            <a:fillRect/>
          </a:stretch>
        </p:blipFill>
        <p:spPr>
          <a:xfrm>
            <a:off x="398585" y="2546408"/>
            <a:ext cx="3094613" cy="3466897"/>
          </a:xfrm>
          <a:prstGeom prst="rect">
            <a:avLst/>
          </a:prstGeom>
        </p:spPr>
      </p:pic>
      <p:sp>
        <p:nvSpPr>
          <p:cNvPr id="8" name="Tekstvak 7">
            <a:extLst>
              <a:ext uri="{FF2B5EF4-FFF2-40B4-BE49-F238E27FC236}">
                <a16:creationId xmlns:a16="http://schemas.microsoft.com/office/drawing/2014/main" id="{93AB9598-9334-4EFB-E88F-157DA4C4F5BD}"/>
              </a:ext>
            </a:extLst>
          </p:cNvPr>
          <p:cNvSpPr txBox="1"/>
          <p:nvPr/>
        </p:nvSpPr>
        <p:spPr>
          <a:xfrm>
            <a:off x="179832" y="1372696"/>
            <a:ext cx="3532121" cy="954107"/>
          </a:xfrm>
          <a:prstGeom prst="rect">
            <a:avLst/>
          </a:prstGeom>
          <a:noFill/>
        </p:spPr>
        <p:txBody>
          <a:bodyPr wrap="none" rtlCol="0">
            <a:spAutoFit/>
          </a:bodyPr>
          <a:lstStyle/>
          <a:p>
            <a:pPr algn="ctr"/>
            <a:r>
              <a:rPr lang="nl-NL" sz="2800" dirty="0"/>
              <a:t>Voor ouders:</a:t>
            </a:r>
            <a:br>
              <a:rPr lang="nl-NL" sz="2800" dirty="0"/>
            </a:br>
            <a:r>
              <a:rPr lang="nl-NL" sz="2800" dirty="0"/>
              <a:t>oudergedeelte website</a:t>
            </a:r>
          </a:p>
        </p:txBody>
      </p:sp>
      <p:sp>
        <p:nvSpPr>
          <p:cNvPr id="11" name="Tekstvak 10">
            <a:extLst>
              <a:ext uri="{FF2B5EF4-FFF2-40B4-BE49-F238E27FC236}">
                <a16:creationId xmlns:a16="http://schemas.microsoft.com/office/drawing/2014/main" id="{AFC08E13-7830-DE61-E19C-8BF3BC69F38E}"/>
              </a:ext>
            </a:extLst>
          </p:cNvPr>
          <p:cNvSpPr txBox="1"/>
          <p:nvPr/>
        </p:nvSpPr>
        <p:spPr>
          <a:xfrm>
            <a:off x="4658081" y="1372696"/>
            <a:ext cx="2502223" cy="954107"/>
          </a:xfrm>
          <a:prstGeom prst="rect">
            <a:avLst/>
          </a:prstGeom>
          <a:noFill/>
        </p:spPr>
        <p:txBody>
          <a:bodyPr wrap="none" rtlCol="0">
            <a:spAutoFit/>
          </a:bodyPr>
          <a:lstStyle/>
          <a:p>
            <a:pPr algn="ctr"/>
            <a:r>
              <a:rPr lang="nl-NL" sz="2800" dirty="0"/>
              <a:t>Voor leerlingen:</a:t>
            </a:r>
            <a:br>
              <a:rPr lang="nl-NL" sz="2800" dirty="0"/>
            </a:br>
            <a:r>
              <a:rPr lang="nl-NL" sz="2800" dirty="0"/>
              <a:t>Teams</a:t>
            </a:r>
          </a:p>
        </p:txBody>
      </p:sp>
      <p:pic>
        <p:nvPicPr>
          <p:cNvPr id="4" name="Afbeelding 3">
            <a:extLst>
              <a:ext uri="{FF2B5EF4-FFF2-40B4-BE49-F238E27FC236}">
                <a16:creationId xmlns:a16="http://schemas.microsoft.com/office/drawing/2014/main" id="{7BA3D210-329D-553F-AE20-287682CCDB3E}"/>
              </a:ext>
            </a:extLst>
          </p:cNvPr>
          <p:cNvPicPr>
            <a:picLocks noChangeAspect="1"/>
          </p:cNvPicPr>
          <p:nvPr/>
        </p:nvPicPr>
        <p:blipFill>
          <a:blip r:embed="rId4"/>
          <a:stretch>
            <a:fillRect/>
          </a:stretch>
        </p:blipFill>
        <p:spPr>
          <a:xfrm>
            <a:off x="4218256" y="2546408"/>
            <a:ext cx="3755488" cy="2038693"/>
          </a:xfrm>
          <a:prstGeom prst="rect">
            <a:avLst/>
          </a:prstGeom>
        </p:spPr>
      </p:pic>
      <p:pic>
        <p:nvPicPr>
          <p:cNvPr id="13" name="Afbeelding 12">
            <a:extLst>
              <a:ext uri="{FF2B5EF4-FFF2-40B4-BE49-F238E27FC236}">
                <a16:creationId xmlns:a16="http://schemas.microsoft.com/office/drawing/2014/main" id="{39043ACF-801C-84CC-42FE-2440EE0D30E0}"/>
              </a:ext>
            </a:extLst>
          </p:cNvPr>
          <p:cNvPicPr>
            <a:picLocks noChangeAspect="1"/>
          </p:cNvPicPr>
          <p:nvPr/>
        </p:nvPicPr>
        <p:blipFill>
          <a:blip r:embed="rId5"/>
          <a:stretch>
            <a:fillRect/>
          </a:stretch>
        </p:blipFill>
        <p:spPr>
          <a:xfrm>
            <a:off x="6646984" y="4699199"/>
            <a:ext cx="5306497" cy="2053293"/>
          </a:xfrm>
          <a:prstGeom prst="rect">
            <a:avLst/>
          </a:prstGeom>
        </p:spPr>
      </p:pic>
      <p:pic>
        <p:nvPicPr>
          <p:cNvPr id="15" name="Afbeelding 14">
            <a:extLst>
              <a:ext uri="{FF2B5EF4-FFF2-40B4-BE49-F238E27FC236}">
                <a16:creationId xmlns:a16="http://schemas.microsoft.com/office/drawing/2014/main" id="{5ACF647D-A10B-374E-5FC5-2602EFAD09F6}"/>
              </a:ext>
            </a:extLst>
          </p:cNvPr>
          <p:cNvPicPr>
            <a:picLocks noChangeAspect="1"/>
          </p:cNvPicPr>
          <p:nvPr/>
        </p:nvPicPr>
        <p:blipFill>
          <a:blip r:embed="rId6"/>
          <a:stretch>
            <a:fillRect/>
          </a:stretch>
        </p:blipFill>
        <p:spPr>
          <a:xfrm>
            <a:off x="12454759" y="2277159"/>
            <a:ext cx="4050361" cy="2307942"/>
          </a:xfrm>
          <a:prstGeom prst="rect">
            <a:avLst/>
          </a:prstGeom>
        </p:spPr>
      </p:pic>
      <p:sp>
        <p:nvSpPr>
          <p:cNvPr id="2" name="Tekstvak 1">
            <a:extLst>
              <a:ext uri="{FF2B5EF4-FFF2-40B4-BE49-F238E27FC236}">
                <a16:creationId xmlns:a16="http://schemas.microsoft.com/office/drawing/2014/main" id="{4040E938-069B-F73C-183C-7E65F61769B0}"/>
              </a:ext>
            </a:extLst>
          </p:cNvPr>
          <p:cNvSpPr txBox="1"/>
          <p:nvPr/>
        </p:nvSpPr>
        <p:spPr>
          <a:xfrm>
            <a:off x="289949" y="6137910"/>
            <a:ext cx="3262945" cy="369332"/>
          </a:xfrm>
          <a:prstGeom prst="rect">
            <a:avLst/>
          </a:prstGeom>
          <a:noFill/>
        </p:spPr>
        <p:txBody>
          <a:bodyPr wrap="none" rtlCol="0">
            <a:spAutoFit/>
          </a:bodyPr>
          <a:lstStyle/>
          <a:p>
            <a:r>
              <a:rPr lang="nl-NL" b="1" dirty="0"/>
              <a:t>komt vóór 1 oktober op website</a:t>
            </a:r>
          </a:p>
        </p:txBody>
      </p:sp>
    </p:spTree>
    <p:extLst>
      <p:ext uri="{BB962C8B-B14F-4D97-AF65-F5344CB8AC3E}">
        <p14:creationId xmlns:p14="http://schemas.microsoft.com/office/powerpoint/2010/main" val="30461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7A3436E-5F58-800A-63C2-C56300E16891}"/>
              </a:ext>
            </a:extLst>
          </p:cNvPr>
          <p:cNvSpPr>
            <a:spLocks noGrp="1"/>
          </p:cNvSpPr>
          <p:nvPr>
            <p:ph type="title"/>
          </p:nvPr>
        </p:nvSpPr>
        <p:spPr>
          <a:xfrm>
            <a:off x="505338" y="2793955"/>
            <a:ext cx="6270035" cy="820515"/>
          </a:xfrm>
        </p:spPr>
        <p:txBody>
          <a:bodyPr/>
          <a:lstStyle/>
          <a:p>
            <a:pPr marL="0" indent="0">
              <a:buNone/>
            </a:pPr>
            <a:r>
              <a:rPr lang="nl-NL" dirty="0"/>
              <a:t>Eindexamen = SE (50%) + CE (50%)</a:t>
            </a:r>
          </a:p>
        </p:txBody>
      </p:sp>
      <p:sp>
        <p:nvSpPr>
          <p:cNvPr id="2" name="Tekstvak 1">
            <a:extLst>
              <a:ext uri="{FF2B5EF4-FFF2-40B4-BE49-F238E27FC236}">
                <a16:creationId xmlns:a16="http://schemas.microsoft.com/office/drawing/2014/main" id="{10A07965-0138-C84C-3F48-C1FE79484ED4}"/>
              </a:ext>
            </a:extLst>
          </p:cNvPr>
          <p:cNvSpPr txBox="1"/>
          <p:nvPr/>
        </p:nvSpPr>
        <p:spPr>
          <a:xfrm>
            <a:off x="1454024" y="3763944"/>
            <a:ext cx="4641976" cy="369332"/>
          </a:xfrm>
          <a:prstGeom prst="rect">
            <a:avLst/>
          </a:prstGeom>
          <a:noFill/>
        </p:spPr>
        <p:txBody>
          <a:bodyPr wrap="none" rtlCol="0">
            <a:spAutoFit/>
          </a:bodyPr>
          <a:lstStyle/>
          <a:p>
            <a:r>
              <a:rPr lang="nl-NL" i="1" dirty="0"/>
              <a:t>Uitzonderingen: Wiskunde D, maatschappijleer </a:t>
            </a:r>
          </a:p>
        </p:txBody>
      </p:sp>
      <p:sp>
        <p:nvSpPr>
          <p:cNvPr id="6" name="Tekstvak 5">
            <a:extLst>
              <a:ext uri="{FF2B5EF4-FFF2-40B4-BE49-F238E27FC236}">
                <a16:creationId xmlns:a16="http://schemas.microsoft.com/office/drawing/2014/main" id="{F3D8177E-F039-9CB6-A18B-C0E642C72568}"/>
              </a:ext>
            </a:extLst>
          </p:cNvPr>
          <p:cNvSpPr txBox="1"/>
          <p:nvPr/>
        </p:nvSpPr>
        <p:spPr>
          <a:xfrm>
            <a:off x="8056404" y="6274992"/>
            <a:ext cx="3420936" cy="369332"/>
          </a:xfrm>
          <a:prstGeom prst="rect">
            <a:avLst/>
          </a:prstGeom>
          <a:noFill/>
        </p:spPr>
        <p:txBody>
          <a:bodyPr wrap="none" rtlCol="0">
            <a:spAutoFit/>
          </a:bodyPr>
          <a:lstStyle/>
          <a:p>
            <a:r>
              <a:rPr lang="nl-NL" dirty="0"/>
              <a:t>SGL Athena (scholenopdekaart.nl) </a:t>
            </a:r>
          </a:p>
        </p:txBody>
      </p:sp>
      <p:pic>
        <p:nvPicPr>
          <p:cNvPr id="7" name="Afbeelding 6">
            <a:extLst>
              <a:ext uri="{FF2B5EF4-FFF2-40B4-BE49-F238E27FC236}">
                <a16:creationId xmlns:a16="http://schemas.microsoft.com/office/drawing/2014/main" id="{04C2CA41-3C2A-3E18-12AB-CA57FFEA53FF}"/>
              </a:ext>
            </a:extLst>
          </p:cNvPr>
          <p:cNvPicPr>
            <a:picLocks noChangeAspect="1"/>
          </p:cNvPicPr>
          <p:nvPr/>
        </p:nvPicPr>
        <p:blipFill>
          <a:blip r:embed="rId3"/>
          <a:stretch>
            <a:fillRect/>
          </a:stretch>
        </p:blipFill>
        <p:spPr>
          <a:xfrm>
            <a:off x="7713785" y="863879"/>
            <a:ext cx="3972877" cy="5130241"/>
          </a:xfrm>
          <a:prstGeom prst="rect">
            <a:avLst/>
          </a:prstGeom>
          <a:ln>
            <a:solidFill>
              <a:schemeClr val="tx1"/>
            </a:solidFill>
          </a:ln>
        </p:spPr>
      </p:pic>
      <p:pic>
        <p:nvPicPr>
          <p:cNvPr id="9" name="Afbeelding 8">
            <a:extLst>
              <a:ext uri="{FF2B5EF4-FFF2-40B4-BE49-F238E27FC236}">
                <a16:creationId xmlns:a16="http://schemas.microsoft.com/office/drawing/2014/main" id="{5E647F98-4EA1-6A41-679C-A54E768252C5}"/>
              </a:ext>
            </a:extLst>
          </p:cNvPr>
          <p:cNvPicPr>
            <a:picLocks noChangeAspect="1"/>
          </p:cNvPicPr>
          <p:nvPr/>
        </p:nvPicPr>
        <p:blipFill>
          <a:blip r:embed="rId4"/>
          <a:stretch>
            <a:fillRect/>
          </a:stretch>
        </p:blipFill>
        <p:spPr>
          <a:xfrm>
            <a:off x="12625074" y="863878"/>
            <a:ext cx="3958854" cy="5130241"/>
          </a:xfrm>
          <a:prstGeom prst="rect">
            <a:avLst/>
          </a:prstGeom>
          <a:ln>
            <a:solidFill>
              <a:schemeClr val="tx1"/>
            </a:solidFill>
          </a:ln>
        </p:spPr>
      </p:pic>
      <p:sp>
        <p:nvSpPr>
          <p:cNvPr id="10" name="Tekstvak 9">
            <a:extLst>
              <a:ext uri="{FF2B5EF4-FFF2-40B4-BE49-F238E27FC236}">
                <a16:creationId xmlns:a16="http://schemas.microsoft.com/office/drawing/2014/main" id="{5238C1F1-F29B-DAA7-935E-089F28D2164A}"/>
              </a:ext>
            </a:extLst>
          </p:cNvPr>
          <p:cNvSpPr txBox="1"/>
          <p:nvPr/>
        </p:nvSpPr>
        <p:spPr>
          <a:xfrm>
            <a:off x="13033757" y="6274992"/>
            <a:ext cx="3588931" cy="369332"/>
          </a:xfrm>
          <a:prstGeom prst="rect">
            <a:avLst/>
          </a:prstGeom>
          <a:noFill/>
        </p:spPr>
        <p:txBody>
          <a:bodyPr wrap="none" rtlCol="0">
            <a:spAutoFit/>
          </a:bodyPr>
          <a:lstStyle/>
          <a:p>
            <a:r>
              <a:rPr lang="nl-NL" dirty="0"/>
              <a:t>SGL Socrates  (scholenopdekaart.nl) </a:t>
            </a:r>
          </a:p>
        </p:txBody>
      </p:sp>
    </p:spTree>
    <p:extLst>
      <p:ext uri="{BB962C8B-B14F-4D97-AF65-F5344CB8AC3E}">
        <p14:creationId xmlns:p14="http://schemas.microsoft.com/office/powerpoint/2010/main" val="426104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a:xfrm>
            <a:off x="176270" y="1240221"/>
            <a:ext cx="12162622" cy="5141530"/>
          </a:xfrm>
        </p:spPr>
        <p:txBody>
          <a:bodyPr/>
          <a:lstStyle/>
          <a:p>
            <a:pPr marL="0" indent="0">
              <a:buNone/>
            </a:pPr>
            <a:r>
              <a:rPr lang="en-US" sz="2800" b="1" dirty="0" err="1"/>
              <a:t>Vijf</a:t>
            </a:r>
            <a:r>
              <a:rPr lang="en-US" sz="2800" b="1" dirty="0"/>
              <a:t> modules</a:t>
            </a:r>
            <a:r>
              <a:rPr lang="en-US" sz="2800" dirty="0"/>
              <a:t>: </a:t>
            </a:r>
            <a:r>
              <a:rPr lang="en-US" sz="2800" dirty="0" err="1"/>
              <a:t>drie</a:t>
            </a:r>
            <a:r>
              <a:rPr lang="en-US" sz="2800" dirty="0"/>
              <a:t> </a:t>
            </a:r>
            <a:r>
              <a:rPr lang="en-US" sz="2800" dirty="0" err="1"/>
              <a:t>dit</a:t>
            </a:r>
            <a:r>
              <a:rPr lang="en-US" sz="2800" dirty="0"/>
              <a:t> </a:t>
            </a:r>
            <a:r>
              <a:rPr lang="en-US" sz="2800" dirty="0" err="1"/>
              <a:t>jaar</a:t>
            </a:r>
            <a:r>
              <a:rPr lang="en-US" sz="2800" dirty="0"/>
              <a:t>, twee </a:t>
            </a:r>
            <a:r>
              <a:rPr lang="en-US" sz="2800" dirty="0" err="1"/>
              <a:t>volgend</a:t>
            </a:r>
            <a:r>
              <a:rPr lang="en-US" sz="2800" dirty="0"/>
              <a:t> </a:t>
            </a:r>
            <a:r>
              <a:rPr lang="en-US" sz="2800" dirty="0" err="1"/>
              <a:t>jaar</a:t>
            </a:r>
            <a:br>
              <a:rPr lang="en-US" sz="2800" dirty="0"/>
            </a:br>
            <a:r>
              <a:rPr lang="nl-NL" sz="2800" b="1" dirty="0"/>
              <a:t>Verschillende vormen toetsen</a:t>
            </a:r>
            <a:r>
              <a:rPr lang="nl-NL" sz="2800" dirty="0"/>
              <a:t>: bijv. schriftelijk, mondeling, luistertoetsen, </a:t>
            </a:r>
            <a:r>
              <a:rPr lang="nl-NL" sz="2800" dirty="0" err="1"/>
              <a:t>PO’s</a:t>
            </a:r>
            <a:endParaRPr lang="nl-NL" sz="2800" dirty="0"/>
          </a:p>
          <a:p>
            <a:pPr marL="0" indent="0">
              <a:buNone/>
            </a:pPr>
            <a:endParaRPr lang="nl-NL" sz="2800" dirty="0"/>
          </a:p>
          <a:p>
            <a:pPr marL="0" indent="0">
              <a:buNone/>
            </a:pPr>
            <a:endParaRPr lang="nl-NL" sz="2000" dirty="0"/>
          </a:p>
        </p:txBody>
      </p:sp>
      <p:sp>
        <p:nvSpPr>
          <p:cNvPr id="2" name="Titel 1"/>
          <p:cNvSpPr>
            <a:spLocks noGrp="1"/>
          </p:cNvSpPr>
          <p:nvPr>
            <p:ph type="title"/>
          </p:nvPr>
        </p:nvSpPr>
        <p:spPr/>
        <p:txBody>
          <a:bodyPr/>
          <a:lstStyle/>
          <a:p>
            <a:r>
              <a:rPr lang="nl-NL" dirty="0"/>
              <a:t>Schoolexamens</a:t>
            </a:r>
          </a:p>
        </p:txBody>
      </p:sp>
      <p:sp>
        <p:nvSpPr>
          <p:cNvPr id="7" name="Tekstvak 6">
            <a:extLst>
              <a:ext uri="{FF2B5EF4-FFF2-40B4-BE49-F238E27FC236}">
                <a16:creationId xmlns:a16="http://schemas.microsoft.com/office/drawing/2014/main" id="{4BD5BD18-6BD8-02A7-1468-752074EFD5CA}"/>
              </a:ext>
            </a:extLst>
          </p:cNvPr>
          <p:cNvSpPr txBox="1"/>
          <p:nvPr/>
        </p:nvSpPr>
        <p:spPr>
          <a:xfrm>
            <a:off x="29378" y="6282088"/>
            <a:ext cx="12162622" cy="461665"/>
          </a:xfrm>
          <a:prstGeom prst="rect">
            <a:avLst/>
          </a:prstGeom>
          <a:noFill/>
        </p:spPr>
        <p:txBody>
          <a:bodyPr wrap="square">
            <a:spAutoFit/>
          </a:bodyPr>
          <a:lstStyle/>
          <a:p>
            <a:pPr marL="0" indent="0" algn="ctr">
              <a:buNone/>
            </a:pPr>
            <a:r>
              <a:rPr lang="nl-NL" sz="2400" i="1" dirty="0"/>
              <a:t>Schoolexamens toetsen óók datgene dat moeilijk met een Centraal Examen getoetst kan worden</a:t>
            </a:r>
          </a:p>
        </p:txBody>
      </p:sp>
      <p:sp>
        <p:nvSpPr>
          <p:cNvPr id="8" name="Tekstvak 7">
            <a:extLst>
              <a:ext uri="{FF2B5EF4-FFF2-40B4-BE49-F238E27FC236}">
                <a16:creationId xmlns:a16="http://schemas.microsoft.com/office/drawing/2014/main" id="{2749F32F-0C69-8FE9-3102-151A10653AE2}"/>
              </a:ext>
            </a:extLst>
          </p:cNvPr>
          <p:cNvSpPr txBox="1"/>
          <p:nvPr/>
        </p:nvSpPr>
        <p:spPr>
          <a:xfrm>
            <a:off x="398585" y="3810986"/>
            <a:ext cx="877484" cy="646331"/>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nl-NL" sz="3600" dirty="0"/>
              <a:t>PTA</a:t>
            </a:r>
          </a:p>
        </p:txBody>
      </p:sp>
      <p:pic>
        <p:nvPicPr>
          <p:cNvPr id="6" name="Afbeelding 5">
            <a:extLst>
              <a:ext uri="{FF2B5EF4-FFF2-40B4-BE49-F238E27FC236}">
                <a16:creationId xmlns:a16="http://schemas.microsoft.com/office/drawing/2014/main" id="{C6AF2FC5-4B1D-02A4-0E22-7FA3ED834692}"/>
              </a:ext>
            </a:extLst>
          </p:cNvPr>
          <p:cNvPicPr>
            <a:picLocks noChangeAspect="1"/>
          </p:cNvPicPr>
          <p:nvPr/>
        </p:nvPicPr>
        <p:blipFill>
          <a:blip r:embed="rId2"/>
          <a:stretch>
            <a:fillRect/>
          </a:stretch>
        </p:blipFill>
        <p:spPr>
          <a:xfrm>
            <a:off x="1498384" y="2234032"/>
            <a:ext cx="9401989" cy="3930866"/>
          </a:xfrm>
          <a:prstGeom prst="rect">
            <a:avLst/>
          </a:prstGeom>
          <a:ln>
            <a:solidFill>
              <a:schemeClr val="tx1"/>
            </a:solidFill>
          </a:ln>
        </p:spPr>
      </p:pic>
    </p:spTree>
    <p:extLst>
      <p:ext uri="{BB962C8B-B14F-4D97-AF65-F5344CB8AC3E}">
        <p14:creationId xmlns:p14="http://schemas.microsoft.com/office/powerpoint/2010/main" val="14837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D0B9A3D-6CF9-9BCC-1E7F-007F6CF7E22F}"/>
              </a:ext>
            </a:extLst>
          </p:cNvPr>
          <p:cNvSpPr>
            <a:spLocks noGrp="1"/>
          </p:cNvSpPr>
          <p:nvPr>
            <p:ph type="title"/>
          </p:nvPr>
        </p:nvSpPr>
        <p:spPr/>
        <p:txBody>
          <a:bodyPr/>
          <a:lstStyle/>
          <a:p>
            <a:r>
              <a:rPr lang="nl-NL" dirty="0"/>
              <a:t>Inhalen en herkansen</a:t>
            </a:r>
          </a:p>
        </p:txBody>
      </p:sp>
      <p:pic>
        <p:nvPicPr>
          <p:cNvPr id="4" name="Afbeelding 3">
            <a:extLst>
              <a:ext uri="{FF2B5EF4-FFF2-40B4-BE49-F238E27FC236}">
                <a16:creationId xmlns:a16="http://schemas.microsoft.com/office/drawing/2014/main" id="{2E945969-4C85-5B74-982A-94D469FF4908}"/>
              </a:ext>
            </a:extLst>
          </p:cNvPr>
          <p:cNvPicPr>
            <a:picLocks noChangeAspect="1"/>
          </p:cNvPicPr>
          <p:nvPr/>
        </p:nvPicPr>
        <p:blipFill rotWithShape="1">
          <a:blip r:embed="rId3"/>
          <a:srcRect l="50354" t="3674"/>
          <a:stretch/>
        </p:blipFill>
        <p:spPr>
          <a:xfrm>
            <a:off x="8802991" y="1432583"/>
            <a:ext cx="1998955" cy="5245099"/>
          </a:xfrm>
          <a:prstGeom prst="rect">
            <a:avLst/>
          </a:prstGeom>
        </p:spPr>
      </p:pic>
      <p:sp>
        <p:nvSpPr>
          <p:cNvPr id="6" name="Tekstvak 5">
            <a:extLst>
              <a:ext uri="{FF2B5EF4-FFF2-40B4-BE49-F238E27FC236}">
                <a16:creationId xmlns:a16="http://schemas.microsoft.com/office/drawing/2014/main" id="{6A16F6AA-B494-7940-DE3C-984A8A5A5228}"/>
              </a:ext>
            </a:extLst>
          </p:cNvPr>
          <p:cNvSpPr txBox="1"/>
          <p:nvPr/>
        </p:nvSpPr>
        <p:spPr>
          <a:xfrm>
            <a:off x="9357300" y="1063251"/>
            <a:ext cx="963725" cy="369332"/>
          </a:xfrm>
          <a:prstGeom prst="rect">
            <a:avLst/>
          </a:prstGeom>
          <a:noFill/>
        </p:spPr>
        <p:txBody>
          <a:bodyPr wrap="none" rtlCol="0">
            <a:spAutoFit/>
          </a:bodyPr>
          <a:lstStyle/>
          <a:p>
            <a:r>
              <a:rPr lang="nl-NL" b="1" dirty="0"/>
              <a:t>In klas 5</a:t>
            </a:r>
          </a:p>
        </p:txBody>
      </p:sp>
      <p:sp>
        <p:nvSpPr>
          <p:cNvPr id="9" name="Tekstvak 8">
            <a:extLst>
              <a:ext uri="{FF2B5EF4-FFF2-40B4-BE49-F238E27FC236}">
                <a16:creationId xmlns:a16="http://schemas.microsoft.com/office/drawing/2014/main" id="{1A29A4D7-7202-60B1-7681-E66EE0E5FEBF}"/>
              </a:ext>
            </a:extLst>
          </p:cNvPr>
          <p:cNvSpPr txBox="1"/>
          <p:nvPr/>
        </p:nvSpPr>
        <p:spPr>
          <a:xfrm>
            <a:off x="691307" y="1602538"/>
            <a:ext cx="6230038"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0" indent="0" algn="ctr">
              <a:buNone/>
            </a:pPr>
            <a:r>
              <a:rPr lang="nl-NL" sz="2400" b="1" dirty="0"/>
              <a:t>Einde in klas 5 en in klas 6:</a:t>
            </a:r>
          </a:p>
          <a:p>
            <a:pPr algn="ctr"/>
            <a:r>
              <a:rPr lang="nl-NL" sz="2400" dirty="0"/>
              <a:t>1 herkansing per module in klas 5</a:t>
            </a:r>
          </a:p>
          <a:p>
            <a:pPr algn="ctr"/>
            <a:r>
              <a:rPr lang="nl-NL" sz="2400" dirty="0"/>
              <a:t>3 herkansingen in klas 6 (max. 2 uit één module)</a:t>
            </a:r>
            <a:endParaRPr lang="en-US" sz="2400" dirty="0"/>
          </a:p>
        </p:txBody>
      </p:sp>
      <p:sp>
        <p:nvSpPr>
          <p:cNvPr id="10" name="Tekstvak 9">
            <a:extLst>
              <a:ext uri="{FF2B5EF4-FFF2-40B4-BE49-F238E27FC236}">
                <a16:creationId xmlns:a16="http://schemas.microsoft.com/office/drawing/2014/main" id="{B4C39AD6-9635-E0F3-EBE8-A6BE1E0E3BB6}"/>
              </a:ext>
            </a:extLst>
          </p:cNvPr>
          <p:cNvSpPr txBox="1"/>
          <p:nvPr/>
        </p:nvSpPr>
        <p:spPr>
          <a:xfrm>
            <a:off x="1771992" y="3681215"/>
            <a:ext cx="4068664"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nl-NL" sz="2400" b="1" dirty="0"/>
              <a:t>Inhalen direct na </a:t>
            </a:r>
            <a:r>
              <a:rPr lang="nl-NL" sz="2400" b="1" dirty="0" err="1"/>
              <a:t>toetsweek</a:t>
            </a:r>
            <a:r>
              <a:rPr lang="nl-NL" sz="2400" b="1" dirty="0"/>
              <a:t>, zie jaaragenda</a:t>
            </a:r>
            <a:endParaRPr lang="nl-NL" sz="2400" dirty="0"/>
          </a:p>
        </p:txBody>
      </p:sp>
      <p:sp>
        <p:nvSpPr>
          <p:cNvPr id="12" name="Tekstvak 11">
            <a:extLst>
              <a:ext uri="{FF2B5EF4-FFF2-40B4-BE49-F238E27FC236}">
                <a16:creationId xmlns:a16="http://schemas.microsoft.com/office/drawing/2014/main" id="{329764AE-DDAD-FAA1-F643-9415F542BDF1}"/>
              </a:ext>
            </a:extLst>
          </p:cNvPr>
          <p:cNvSpPr txBox="1"/>
          <p:nvPr/>
        </p:nvSpPr>
        <p:spPr>
          <a:xfrm>
            <a:off x="1390054" y="5390560"/>
            <a:ext cx="4832541" cy="4616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nl-NL" sz="2400" dirty="0"/>
              <a:t>Pas op met “strategisch” ziekmelden!</a:t>
            </a:r>
          </a:p>
        </p:txBody>
      </p:sp>
    </p:spTree>
    <p:extLst>
      <p:ext uri="{BB962C8B-B14F-4D97-AF65-F5344CB8AC3E}">
        <p14:creationId xmlns:p14="http://schemas.microsoft.com/office/powerpoint/2010/main" val="3911204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C156FD2-00FC-D42A-B51E-82D7FBC6AE72}"/>
              </a:ext>
            </a:extLst>
          </p:cNvPr>
          <p:cNvSpPr>
            <a:spLocks noGrp="1"/>
          </p:cNvSpPr>
          <p:nvPr>
            <p:ph sz="quarter" idx="12"/>
          </p:nvPr>
        </p:nvSpPr>
        <p:spPr>
          <a:xfrm>
            <a:off x="242885" y="1176370"/>
            <a:ext cx="5700713" cy="5392070"/>
          </a:xfrm>
        </p:spPr>
        <p:style>
          <a:lnRef idx="1">
            <a:schemeClr val="accent2"/>
          </a:lnRef>
          <a:fillRef idx="2">
            <a:schemeClr val="accent2"/>
          </a:fillRef>
          <a:effectRef idx="1">
            <a:schemeClr val="accent2"/>
          </a:effectRef>
          <a:fontRef idx="minor">
            <a:schemeClr val="dk1"/>
          </a:fontRef>
        </p:style>
        <p:txBody>
          <a:bodyPr/>
          <a:lstStyle/>
          <a:p>
            <a:pPr marL="0" indent="0" algn="ctr">
              <a:buNone/>
            </a:pPr>
            <a:r>
              <a:rPr lang="nl-NL" sz="2800" b="1" dirty="0"/>
              <a:t>Herkansingen</a:t>
            </a:r>
            <a:endParaRPr lang="nl-NL" sz="2800" dirty="0"/>
          </a:p>
          <a:p>
            <a:pPr marL="0" indent="0" algn="ctr">
              <a:buNone/>
            </a:pPr>
            <a:r>
              <a:rPr lang="nl-NL" sz="2800" dirty="0"/>
              <a:t>Deadline van opgeven herkansingen staat in jaaragenda</a:t>
            </a:r>
          </a:p>
          <a:p>
            <a:pPr marL="0" indent="0" algn="ctr">
              <a:buNone/>
            </a:pPr>
            <a:r>
              <a:rPr lang="nl-NL" sz="2800" dirty="0"/>
              <a:t>Er wordt ook nog herinnering via mail gestuurd naar ouders en leerlingen</a:t>
            </a:r>
          </a:p>
          <a:p>
            <a:pPr marL="0" indent="0" algn="ctr">
              <a:buNone/>
            </a:pPr>
            <a:r>
              <a:rPr lang="nl-NL" sz="2800" i="1" dirty="0"/>
              <a:t>Tip: Gelijk altijd opgeven, wijzigen kan tot de deadline</a:t>
            </a:r>
          </a:p>
          <a:p>
            <a:pPr marL="0" indent="0" algn="ctr">
              <a:buNone/>
            </a:pPr>
            <a:r>
              <a:rPr lang="nl-NL" sz="2800" dirty="0"/>
              <a:t>Er is </a:t>
            </a:r>
            <a:r>
              <a:rPr lang="nl-NL" sz="2800" b="1" i="1" dirty="0"/>
              <a:t>geen</a:t>
            </a:r>
            <a:r>
              <a:rPr lang="nl-NL" sz="2800" dirty="0"/>
              <a:t> inhaalmoment van een herkansing mogelijk</a:t>
            </a:r>
          </a:p>
        </p:txBody>
      </p:sp>
      <p:sp>
        <p:nvSpPr>
          <p:cNvPr id="3" name="Titel 2">
            <a:extLst>
              <a:ext uri="{FF2B5EF4-FFF2-40B4-BE49-F238E27FC236}">
                <a16:creationId xmlns:a16="http://schemas.microsoft.com/office/drawing/2014/main" id="{87CF426F-9F7C-8BD0-370D-347642F6C54A}"/>
              </a:ext>
            </a:extLst>
          </p:cNvPr>
          <p:cNvSpPr>
            <a:spLocks noGrp="1"/>
          </p:cNvSpPr>
          <p:nvPr>
            <p:ph type="title"/>
          </p:nvPr>
        </p:nvSpPr>
        <p:spPr/>
        <p:txBody>
          <a:bodyPr/>
          <a:lstStyle/>
          <a:p>
            <a:r>
              <a:rPr lang="nl-NL" dirty="0"/>
              <a:t>Enkele praktische aandachtspunten</a:t>
            </a:r>
          </a:p>
        </p:txBody>
      </p:sp>
      <p:sp>
        <p:nvSpPr>
          <p:cNvPr id="4" name="Tijdelijke aanduiding voor inhoud 1">
            <a:extLst>
              <a:ext uri="{FF2B5EF4-FFF2-40B4-BE49-F238E27FC236}">
                <a16:creationId xmlns:a16="http://schemas.microsoft.com/office/drawing/2014/main" id="{D74D13C1-03FE-FF88-DCC7-1DF115FD1117}"/>
              </a:ext>
            </a:extLst>
          </p:cNvPr>
          <p:cNvSpPr txBox="1">
            <a:spLocks/>
          </p:cNvSpPr>
          <p:nvPr/>
        </p:nvSpPr>
        <p:spPr>
          <a:xfrm>
            <a:off x="6248402" y="1176370"/>
            <a:ext cx="5700713" cy="5392070"/>
          </a:xfrm>
          <a:prstGeom prst="rect">
            <a:avLst/>
          </a:prstGeom>
        </p:spPr>
        <p:style>
          <a:lnRef idx="1">
            <a:schemeClr val="accent2"/>
          </a:lnRef>
          <a:fillRef idx="2">
            <a:schemeClr val="accent2"/>
          </a:fillRef>
          <a:effectRef idx="1">
            <a:schemeClr val="accent2"/>
          </a:effectRef>
          <a:fontRef idx="minor">
            <a:schemeClr val="dk1"/>
          </a:fontRef>
        </p:style>
        <p:txBody>
          <a:bodyPr/>
          <a:lstStyle>
            <a:lvl1pPr marL="342900" indent="-342900" algn="l" defTabSz="914400" rtl="0" eaLnBrk="1" latinLnBrk="0" hangingPunct="1">
              <a:lnSpc>
                <a:spcPct val="100000"/>
              </a:lnSpc>
              <a:spcBef>
                <a:spcPts val="1200"/>
              </a:spcBef>
              <a:spcAft>
                <a:spcPts val="0"/>
              </a:spcAft>
              <a:buClr>
                <a:srgbClr val="00A0DF"/>
              </a:buClr>
              <a:buFont typeface="Wingdings" pitchFamily="2" charset="2"/>
              <a:buChar char="§"/>
              <a:defRPr lang="en-US" sz="2600" kern="1200">
                <a:solidFill>
                  <a:schemeClr val="tx1"/>
                </a:solidFill>
                <a:latin typeface="Calibri" panose="020F0502020204030204" pitchFamily="34" charset="0"/>
                <a:ea typeface="+mn-ea"/>
                <a:cs typeface="+mn-cs"/>
              </a:defRPr>
            </a:lvl1pPr>
            <a:lvl2pPr marL="714375" indent="-285750" algn="l" defTabSz="914400" rtl="0" eaLnBrk="1" latinLnBrk="0" hangingPunct="1">
              <a:lnSpc>
                <a:spcPct val="100000"/>
              </a:lnSpc>
              <a:spcBef>
                <a:spcPct val="20000"/>
              </a:spcBef>
              <a:buClr>
                <a:srgbClr val="00A0DF"/>
              </a:buClr>
              <a:buFont typeface="Arial" pitchFamily="34" charset="0"/>
              <a:buChar char="–"/>
              <a:defRPr lang="en-US" sz="2400" kern="1200">
                <a:solidFill>
                  <a:schemeClr val="tx1"/>
                </a:solidFill>
                <a:latin typeface="Calibri" panose="020F0502020204030204" pitchFamily="34" charset="0"/>
                <a:ea typeface="+mn-ea"/>
                <a:cs typeface="+mn-cs"/>
              </a:defRPr>
            </a:lvl2pPr>
            <a:lvl3pPr marL="1343025" indent="-266700" algn="l" defTabSz="914400" rtl="0" eaLnBrk="1" latinLnBrk="0" hangingPunct="1">
              <a:spcBef>
                <a:spcPct val="20000"/>
              </a:spcBef>
              <a:buClr>
                <a:srgbClr val="00A0DF"/>
              </a:buClr>
              <a:buFont typeface="Arial" panose="020B0604020202020204" pitchFamily="34" charset="0"/>
              <a:buChar char="•"/>
              <a:defRPr lang="en-US" sz="2000" kern="120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Clr>
                <a:srgbClr val="00A0DF"/>
              </a:buClr>
              <a:buFont typeface="Arial" pitchFamily="34" charset="0"/>
              <a:buChar char="–"/>
              <a:defRPr lang="en-US" sz="2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Clr>
                <a:srgbClr val="00A0DF"/>
              </a:buClr>
              <a:buFont typeface="Arial" pitchFamily="34" charset="0"/>
              <a:buChar char="»"/>
              <a:defRPr lang="nl-BE" sz="2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lgn="ctr">
              <a:buFont typeface="Wingdings" pitchFamily="2" charset="2"/>
              <a:buNone/>
            </a:pPr>
            <a:r>
              <a:rPr lang="nl-NL" sz="2800" b="1" dirty="0"/>
              <a:t>Schoolexamens zijn examens</a:t>
            </a:r>
            <a:endParaRPr lang="nl-NL" sz="2800" dirty="0"/>
          </a:p>
          <a:p>
            <a:pPr marL="0" indent="0" algn="ctr">
              <a:buFont typeface="Wingdings" pitchFamily="2" charset="2"/>
              <a:buNone/>
            </a:pPr>
            <a:r>
              <a:rPr lang="nl-NL" sz="2400" b="1" dirty="0"/>
              <a:t>Passend examineren</a:t>
            </a:r>
            <a:br>
              <a:rPr lang="nl-NL" sz="2400" dirty="0"/>
            </a:br>
            <a:r>
              <a:rPr lang="nl-NL" sz="2400" dirty="0"/>
              <a:t>zie examenreglement, vuistregel is dat we passend examineren bij CE toestaan als bij SE is toegepast en bij SE doen we alleen wat bij het CE is toegestaan</a:t>
            </a:r>
          </a:p>
          <a:p>
            <a:pPr marL="0" indent="0" algn="ctr">
              <a:buNone/>
            </a:pPr>
            <a:r>
              <a:rPr lang="nl-NL" sz="2400" b="1" dirty="0"/>
              <a:t>Er kan iets fout gaan</a:t>
            </a:r>
            <a:br>
              <a:rPr lang="nl-NL" sz="2400" dirty="0"/>
            </a:br>
            <a:r>
              <a:rPr lang="nl-NL" sz="2400" dirty="0"/>
              <a:t>plan geen weekendjes weg op een inhaalmoment of herkansingsmoment. Als wij een fout maken met een toets, dan zijn dit de inhaalmomenten. Als er iets gebeurt bij een toets </a:t>
            </a:r>
            <a:r>
              <a:rPr lang="nl-NL" sz="2400" dirty="0">
                <a:sym typeface="Wingdings" panose="05000000000000000000" pitchFamily="2" charset="2"/>
              </a:rPr>
              <a:t> meld dit gelijk aan je </a:t>
            </a:r>
            <a:r>
              <a:rPr lang="nl-NL" sz="2400" dirty="0" err="1">
                <a:sym typeface="Wingdings" panose="05000000000000000000" pitchFamily="2" charset="2"/>
              </a:rPr>
              <a:t>leerjaarcoördiantor</a:t>
            </a:r>
            <a:endParaRPr lang="nl-NL" sz="2400" i="1" dirty="0"/>
          </a:p>
        </p:txBody>
      </p:sp>
    </p:spTree>
    <p:extLst>
      <p:ext uri="{BB962C8B-B14F-4D97-AF65-F5344CB8AC3E}">
        <p14:creationId xmlns:p14="http://schemas.microsoft.com/office/powerpoint/2010/main" val="275815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37D9468-6CCA-9AED-29F3-2B38927B55FA}"/>
              </a:ext>
            </a:extLst>
          </p:cNvPr>
          <p:cNvSpPr>
            <a:spLocks noGrp="1"/>
          </p:cNvSpPr>
          <p:nvPr>
            <p:ph sz="quarter" idx="12"/>
          </p:nvPr>
        </p:nvSpPr>
        <p:spPr>
          <a:xfrm>
            <a:off x="204538" y="1922603"/>
            <a:ext cx="6222134" cy="3219910"/>
          </a:xfrm>
        </p:spPr>
        <p:txBody>
          <a:bodyPr/>
          <a:lstStyle/>
          <a:p>
            <a:r>
              <a:rPr lang="nl-NL" dirty="0"/>
              <a:t>Docent communiceert deadlines en instructies van inleveren</a:t>
            </a:r>
          </a:p>
          <a:p>
            <a:endParaRPr lang="nl-NL" dirty="0"/>
          </a:p>
          <a:p>
            <a:r>
              <a:rPr lang="nl-NL" dirty="0"/>
              <a:t>Te laat inleveren kan resulteren in lager cijfer volgens het beoordelingsmodel of …</a:t>
            </a:r>
            <a:br>
              <a:rPr lang="nl-NL" dirty="0"/>
            </a:br>
            <a:r>
              <a:rPr lang="nl-NL" dirty="0"/>
              <a:t>een </a:t>
            </a:r>
            <a:r>
              <a:rPr lang="nl-NL" i="1" dirty="0"/>
              <a:t>onregelmatigheid</a:t>
            </a:r>
            <a:r>
              <a:rPr lang="nl-NL" dirty="0"/>
              <a:t> (als onderdeel niet meer in module gehaald kan worden) (dat betekent meestal een 1)</a:t>
            </a:r>
          </a:p>
        </p:txBody>
      </p:sp>
      <p:sp>
        <p:nvSpPr>
          <p:cNvPr id="3" name="Titel 2">
            <a:extLst>
              <a:ext uri="{FF2B5EF4-FFF2-40B4-BE49-F238E27FC236}">
                <a16:creationId xmlns:a16="http://schemas.microsoft.com/office/drawing/2014/main" id="{4DEBE96B-12B3-B293-23AE-C25B7E606360}"/>
              </a:ext>
            </a:extLst>
          </p:cNvPr>
          <p:cNvSpPr>
            <a:spLocks noGrp="1"/>
          </p:cNvSpPr>
          <p:nvPr>
            <p:ph type="title"/>
          </p:nvPr>
        </p:nvSpPr>
        <p:spPr/>
        <p:txBody>
          <a:bodyPr/>
          <a:lstStyle/>
          <a:p>
            <a:r>
              <a:rPr lang="nl-NL" dirty="0"/>
              <a:t>Inleveren van Praktische Opdrachten e.d.</a:t>
            </a:r>
          </a:p>
        </p:txBody>
      </p:sp>
      <p:pic>
        <p:nvPicPr>
          <p:cNvPr id="5" name="Afbeelding 4">
            <a:extLst>
              <a:ext uri="{FF2B5EF4-FFF2-40B4-BE49-F238E27FC236}">
                <a16:creationId xmlns:a16="http://schemas.microsoft.com/office/drawing/2014/main" id="{A7AA8284-5AF6-05D3-3B9A-3DD35F4ED44B}"/>
              </a:ext>
            </a:extLst>
          </p:cNvPr>
          <p:cNvPicPr>
            <a:picLocks noChangeAspect="1"/>
          </p:cNvPicPr>
          <p:nvPr/>
        </p:nvPicPr>
        <p:blipFill>
          <a:blip r:embed="rId3"/>
          <a:stretch>
            <a:fillRect/>
          </a:stretch>
        </p:blipFill>
        <p:spPr>
          <a:xfrm>
            <a:off x="6865652" y="1781979"/>
            <a:ext cx="4927763" cy="4277298"/>
          </a:xfrm>
          <a:prstGeom prst="rect">
            <a:avLst/>
          </a:prstGeom>
        </p:spPr>
      </p:pic>
      <p:sp>
        <p:nvSpPr>
          <p:cNvPr id="6" name="Tekstvak 5">
            <a:extLst>
              <a:ext uri="{FF2B5EF4-FFF2-40B4-BE49-F238E27FC236}">
                <a16:creationId xmlns:a16="http://schemas.microsoft.com/office/drawing/2014/main" id="{450284F1-D62A-F252-3AFC-8BDDEDFC26E7}"/>
              </a:ext>
            </a:extLst>
          </p:cNvPr>
          <p:cNvSpPr txBox="1"/>
          <p:nvPr/>
        </p:nvSpPr>
        <p:spPr>
          <a:xfrm>
            <a:off x="7162401" y="1407317"/>
            <a:ext cx="4419608" cy="369332"/>
          </a:xfrm>
          <a:prstGeom prst="rect">
            <a:avLst/>
          </a:prstGeom>
          <a:noFill/>
        </p:spPr>
        <p:txBody>
          <a:bodyPr wrap="none" rtlCol="0">
            <a:spAutoFit/>
          </a:bodyPr>
          <a:lstStyle/>
          <a:p>
            <a:r>
              <a:rPr lang="nl-NL" b="1" dirty="0"/>
              <a:t>Muziekinstrument bouwen bij natuurkunde:</a:t>
            </a:r>
          </a:p>
        </p:txBody>
      </p:sp>
      <p:sp>
        <p:nvSpPr>
          <p:cNvPr id="7" name="Tekstvak 6">
            <a:extLst>
              <a:ext uri="{FF2B5EF4-FFF2-40B4-BE49-F238E27FC236}">
                <a16:creationId xmlns:a16="http://schemas.microsoft.com/office/drawing/2014/main" id="{41689D13-5406-5837-7DD7-B4DB1D6ED252}"/>
              </a:ext>
            </a:extLst>
          </p:cNvPr>
          <p:cNvSpPr txBox="1"/>
          <p:nvPr/>
        </p:nvSpPr>
        <p:spPr>
          <a:xfrm>
            <a:off x="9657830" y="6059277"/>
            <a:ext cx="2135585" cy="369332"/>
          </a:xfrm>
          <a:prstGeom prst="rect">
            <a:avLst/>
          </a:prstGeom>
          <a:noFill/>
        </p:spPr>
        <p:txBody>
          <a:bodyPr wrap="none" rtlCol="0">
            <a:spAutoFit/>
          </a:bodyPr>
          <a:lstStyle/>
          <a:p>
            <a:r>
              <a:rPr lang="nl-NL" i="1" dirty="0"/>
              <a:t>Jasper en Bram 2023</a:t>
            </a:r>
          </a:p>
        </p:txBody>
      </p:sp>
    </p:spTree>
    <p:extLst>
      <p:ext uri="{BB962C8B-B14F-4D97-AF65-F5344CB8AC3E}">
        <p14:creationId xmlns:p14="http://schemas.microsoft.com/office/powerpoint/2010/main" val="1927246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Belangrijk</a:t>
            </a:r>
          </a:p>
        </p:txBody>
      </p:sp>
      <p:sp>
        <p:nvSpPr>
          <p:cNvPr id="3" name="Tijdelijke aanduiding voor inhoud 2"/>
          <p:cNvSpPr>
            <a:spLocks noGrp="1"/>
          </p:cNvSpPr>
          <p:nvPr>
            <p:ph idx="1"/>
          </p:nvPr>
        </p:nvSpPr>
        <p:spPr>
          <a:xfrm>
            <a:off x="266700" y="1257300"/>
            <a:ext cx="11455400" cy="4919663"/>
          </a:xfrm>
        </p:spPr>
        <p:txBody>
          <a:bodyPr>
            <a:normAutofit lnSpcReduction="10000"/>
          </a:bodyPr>
          <a:lstStyle/>
          <a:p>
            <a:r>
              <a:rPr lang="nl-NL" sz="3600" dirty="0"/>
              <a:t>Regels rondom toetsen zijn streng </a:t>
            </a:r>
          </a:p>
          <a:p>
            <a:pPr lvl="1"/>
            <a:r>
              <a:rPr lang="nl-NL" sz="3600" dirty="0"/>
              <a:t>Op tijd komen bij toets</a:t>
            </a:r>
          </a:p>
          <a:p>
            <a:pPr lvl="1"/>
            <a:r>
              <a:rPr lang="nl-NL" sz="3600" dirty="0"/>
              <a:t>Op tijd ziek melden (30 min. voor aanvang toets!)</a:t>
            </a:r>
          </a:p>
          <a:p>
            <a:pPr lvl="1"/>
            <a:r>
              <a:rPr lang="nl-NL" sz="3600" dirty="0"/>
              <a:t>Op tijd opgeven voor herkansingen</a:t>
            </a:r>
            <a:br>
              <a:rPr lang="nl-NL" sz="3600" dirty="0"/>
            </a:br>
            <a:endParaRPr lang="nl-NL" sz="3600" dirty="0"/>
          </a:p>
          <a:p>
            <a:r>
              <a:rPr lang="nl-NL" sz="3600" dirty="0"/>
              <a:t>Vervolgstudies willen cijfers eind klas 5</a:t>
            </a:r>
          </a:p>
          <a:p>
            <a:pPr lvl="1"/>
            <a:r>
              <a:rPr lang="nl-NL" sz="3600" dirty="0"/>
              <a:t>Rapport bewaren!</a:t>
            </a:r>
          </a:p>
          <a:p>
            <a:pPr>
              <a:buFont typeface="Wingdings" panose="05000000000000000000" pitchFamily="2" charset="2"/>
              <a:buChar char="§"/>
            </a:pPr>
            <a:endParaRPr lang="nl-NL" sz="4000" dirty="0">
              <a:latin typeface="+mj-lt"/>
            </a:endParaRPr>
          </a:p>
          <a:p>
            <a:pPr marL="0" indent="0">
              <a:buNone/>
            </a:pPr>
            <a:endParaRPr lang="nl-NL" sz="3600" dirty="0">
              <a:latin typeface="+mj-lt"/>
            </a:endParaRPr>
          </a:p>
          <a:p>
            <a:pPr marL="0" indent="0">
              <a:buNone/>
            </a:pPr>
            <a:endParaRPr lang="nl-NL" dirty="0"/>
          </a:p>
        </p:txBody>
      </p:sp>
    </p:spTree>
    <p:extLst>
      <p:ext uri="{BB962C8B-B14F-4D97-AF65-F5344CB8AC3E}">
        <p14:creationId xmlns:p14="http://schemas.microsoft.com/office/powerpoint/2010/main" val="4176921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a:xfrm>
            <a:off x="311723" y="1285376"/>
            <a:ext cx="6328229" cy="5141530"/>
          </a:xfrm>
        </p:spPr>
        <p:txBody>
          <a:bodyPr/>
          <a:lstStyle/>
          <a:p>
            <a:r>
              <a:rPr lang="en-US" sz="3600" b="1" dirty="0"/>
              <a:t>LO </a:t>
            </a:r>
            <a:r>
              <a:rPr lang="en-US" sz="3600" b="1" dirty="0" err="1"/>
              <a:t>handelingsdeel</a:t>
            </a:r>
            <a:r>
              <a:rPr lang="en-US" sz="3600" dirty="0"/>
              <a:t>: </a:t>
            </a:r>
            <a:r>
              <a:rPr lang="en-US" sz="3600" dirty="0" err="1"/>
              <a:t>moet</a:t>
            </a:r>
            <a:r>
              <a:rPr lang="en-US" sz="3600" dirty="0"/>
              <a:t> met </a:t>
            </a:r>
            <a:r>
              <a:rPr lang="en-US" sz="3600" dirty="0" err="1"/>
              <a:t>voldoende</a:t>
            </a:r>
            <a:r>
              <a:rPr lang="en-US" sz="3600" dirty="0"/>
              <a:t> </a:t>
            </a:r>
            <a:r>
              <a:rPr lang="en-US" sz="3600" dirty="0" err="1"/>
              <a:t>afgesloten</a:t>
            </a:r>
            <a:r>
              <a:rPr lang="en-US" sz="3600" dirty="0"/>
              <a:t> </a:t>
            </a:r>
            <a:r>
              <a:rPr lang="en-US" sz="3600" dirty="0" err="1"/>
              <a:t>worden</a:t>
            </a:r>
            <a:endParaRPr lang="en-US" sz="3600" dirty="0"/>
          </a:p>
          <a:p>
            <a:pPr marL="0" indent="0">
              <a:buNone/>
            </a:pPr>
            <a:endParaRPr lang="en-US" sz="3600" b="1" dirty="0"/>
          </a:p>
          <a:p>
            <a:r>
              <a:rPr lang="en-US" sz="3600" b="1" dirty="0" err="1"/>
              <a:t>Profielwerkstuk</a:t>
            </a:r>
            <a:r>
              <a:rPr lang="en-US" sz="3600" dirty="0"/>
              <a:t> (</a:t>
            </a:r>
            <a:r>
              <a:rPr lang="en-US" sz="3600" b="1" dirty="0"/>
              <a:t>PWS</a:t>
            </a:r>
            <a:r>
              <a:rPr lang="en-US" sz="3600" dirty="0"/>
              <a:t>) </a:t>
            </a:r>
            <a:br>
              <a:rPr lang="en-US" sz="3600" dirty="0"/>
            </a:br>
            <a:r>
              <a:rPr lang="en-US" sz="3600" dirty="0">
                <a:sym typeface="Wingdings" panose="05000000000000000000" pitchFamily="2" charset="2"/>
              </a:rPr>
              <a:t> Moet </a:t>
            </a:r>
            <a:r>
              <a:rPr lang="en-US" sz="3600" dirty="0" err="1">
                <a:sym typeface="Wingdings" panose="05000000000000000000" pitchFamily="2" charset="2"/>
              </a:rPr>
              <a:t>een</a:t>
            </a:r>
            <a:r>
              <a:rPr lang="en-US" sz="3600" dirty="0">
                <a:sym typeface="Wingdings" panose="05000000000000000000" pitchFamily="2" charset="2"/>
              </a:rPr>
              <a:t> 4 of </a:t>
            </a:r>
            <a:r>
              <a:rPr lang="en-US" sz="3600" dirty="0" err="1">
                <a:sym typeface="Wingdings" panose="05000000000000000000" pitchFamily="2" charset="2"/>
              </a:rPr>
              <a:t>hoger</a:t>
            </a:r>
            <a:r>
              <a:rPr lang="en-US" sz="3600" dirty="0">
                <a:sym typeface="Wingdings" panose="05000000000000000000" pitchFamily="2" charset="2"/>
              </a:rPr>
              <a:t> </a:t>
            </a:r>
            <a:r>
              <a:rPr lang="en-US" sz="3600" dirty="0" err="1">
                <a:sym typeface="Wingdings" panose="05000000000000000000" pitchFamily="2" charset="2"/>
              </a:rPr>
              <a:t>zijn</a:t>
            </a:r>
            <a:br>
              <a:rPr lang="en-US" sz="3600" dirty="0">
                <a:sym typeface="Wingdings" panose="05000000000000000000" pitchFamily="2" charset="2"/>
              </a:rPr>
            </a:br>
            <a:endParaRPr lang="en-US" sz="3600" dirty="0">
              <a:sym typeface="Wingdings" panose="05000000000000000000" pitchFamily="2" charset="2"/>
            </a:endParaRPr>
          </a:p>
          <a:p>
            <a:r>
              <a:rPr lang="en-US" sz="3600" b="1" dirty="0" err="1">
                <a:sym typeface="Wingdings" panose="05000000000000000000" pitchFamily="2" charset="2"/>
              </a:rPr>
              <a:t>Maatschappijleer</a:t>
            </a:r>
            <a:endParaRPr lang="en-US" sz="3600" b="1" dirty="0">
              <a:sym typeface="Wingdings" panose="05000000000000000000" pitchFamily="2" charset="2"/>
            </a:endParaRPr>
          </a:p>
          <a:p>
            <a:pPr marL="0" indent="0">
              <a:buNone/>
            </a:pPr>
            <a:endParaRPr lang="nl-NL" dirty="0"/>
          </a:p>
        </p:txBody>
      </p:sp>
      <p:sp>
        <p:nvSpPr>
          <p:cNvPr id="2" name="Titel 1"/>
          <p:cNvSpPr>
            <a:spLocks noGrp="1"/>
          </p:cNvSpPr>
          <p:nvPr>
            <p:ph type="title"/>
          </p:nvPr>
        </p:nvSpPr>
        <p:spPr/>
        <p:txBody>
          <a:bodyPr/>
          <a:lstStyle/>
          <a:p>
            <a:r>
              <a:rPr lang="nl-NL" dirty="0"/>
              <a:t>Klas 5: LO, PWS en maatschappijleer</a:t>
            </a:r>
          </a:p>
        </p:txBody>
      </p:sp>
      <p:pic>
        <p:nvPicPr>
          <p:cNvPr id="1026" name="Picture 2">
            <a:extLst>
              <a:ext uri="{FF2B5EF4-FFF2-40B4-BE49-F238E27FC236}">
                <a16:creationId xmlns:a16="http://schemas.microsoft.com/office/drawing/2014/main" id="{ABE313A1-D605-A07F-EAA9-44F1EBDA0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3997" y="1654708"/>
            <a:ext cx="4285713" cy="43482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AB58C9FD-DE0D-8FD6-7252-D65CFD9F103D}"/>
              </a:ext>
            </a:extLst>
          </p:cNvPr>
          <p:cNvSpPr txBox="1"/>
          <p:nvPr/>
        </p:nvSpPr>
        <p:spPr>
          <a:xfrm>
            <a:off x="7226879" y="1285376"/>
            <a:ext cx="716863" cy="369332"/>
          </a:xfrm>
          <a:prstGeom prst="rect">
            <a:avLst/>
          </a:prstGeom>
          <a:noFill/>
        </p:spPr>
        <p:txBody>
          <a:bodyPr wrap="none" rtlCol="0">
            <a:spAutoFit/>
          </a:bodyPr>
          <a:lstStyle/>
          <a:p>
            <a:r>
              <a:rPr lang="nl-NL" b="1" dirty="0"/>
              <a:t>2023:</a:t>
            </a:r>
          </a:p>
        </p:txBody>
      </p:sp>
    </p:spTree>
    <p:extLst>
      <p:ext uri="{BB962C8B-B14F-4D97-AF65-F5344CB8AC3E}">
        <p14:creationId xmlns:p14="http://schemas.microsoft.com/office/powerpoint/2010/main" val="3530511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a:xfrm>
            <a:off x="398585" y="1306284"/>
            <a:ext cx="10969399" cy="3203123"/>
          </a:xfrm>
        </p:spPr>
        <p:txBody>
          <a:bodyPr>
            <a:normAutofit/>
          </a:bodyPr>
          <a:lstStyle/>
          <a:p>
            <a:pPr marL="0" indent="0">
              <a:lnSpc>
                <a:spcPct val="80000"/>
              </a:lnSpc>
              <a:buNone/>
            </a:pPr>
            <a:r>
              <a:rPr lang="nl-NL" sz="3200" b="1" dirty="0"/>
              <a:t>Combinatiecijfer</a:t>
            </a:r>
            <a:r>
              <a:rPr lang="nl-NL" sz="3200" dirty="0"/>
              <a:t> = </a:t>
            </a:r>
            <a:r>
              <a:rPr lang="nl-NL" sz="3200" i="1" dirty="0"/>
              <a:t>gemiddelde</a:t>
            </a:r>
            <a:r>
              <a:rPr lang="nl-NL" sz="3200" dirty="0"/>
              <a:t> PWS + maatschappijleer</a:t>
            </a:r>
            <a:br>
              <a:rPr lang="nl-NL" sz="3600" dirty="0"/>
            </a:br>
            <a:br>
              <a:rPr lang="nl-NL" sz="3600" dirty="0"/>
            </a:br>
            <a:r>
              <a:rPr lang="nl-NL" sz="2800" i="1" dirty="0"/>
              <a:t>bij beide vakken mag het afgeronde SE-cijfer niet lager dan een 4 zijn!</a:t>
            </a:r>
          </a:p>
          <a:p>
            <a:pPr marL="0" indent="0">
              <a:buNone/>
            </a:pPr>
            <a:endParaRPr lang="nl-NL" dirty="0"/>
          </a:p>
        </p:txBody>
      </p:sp>
      <p:sp>
        <p:nvSpPr>
          <p:cNvPr id="2" name="Titel 1"/>
          <p:cNvSpPr>
            <a:spLocks noGrp="1"/>
          </p:cNvSpPr>
          <p:nvPr>
            <p:ph type="title"/>
          </p:nvPr>
        </p:nvSpPr>
        <p:spPr/>
        <p:txBody>
          <a:bodyPr/>
          <a:lstStyle/>
          <a:p>
            <a:r>
              <a:rPr lang="nl-NL" dirty="0"/>
              <a:t>Cijfers</a:t>
            </a:r>
          </a:p>
        </p:txBody>
      </p:sp>
      <p:pic>
        <p:nvPicPr>
          <p:cNvPr id="1028" name="Picture 4">
            <a:extLst>
              <a:ext uri="{FF2B5EF4-FFF2-40B4-BE49-F238E27FC236}">
                <a16:creationId xmlns:a16="http://schemas.microsoft.com/office/drawing/2014/main" id="{69D8186E-2159-DBD6-7C11-46C5732185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0370" y="2907845"/>
            <a:ext cx="5225828" cy="3486428"/>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8C6718A4-4872-9F19-80F8-4CF010C17D8A}"/>
              </a:ext>
            </a:extLst>
          </p:cNvPr>
          <p:cNvSpPr txBox="1"/>
          <p:nvPr/>
        </p:nvSpPr>
        <p:spPr>
          <a:xfrm>
            <a:off x="1750069" y="6405941"/>
            <a:ext cx="8266430" cy="369332"/>
          </a:xfrm>
          <a:prstGeom prst="rect">
            <a:avLst/>
          </a:prstGeom>
          <a:noFill/>
        </p:spPr>
        <p:txBody>
          <a:bodyPr wrap="none" rtlCol="0">
            <a:spAutoFit/>
          </a:bodyPr>
          <a:lstStyle/>
          <a:p>
            <a:r>
              <a:rPr lang="nl-NL" i="1" dirty="0"/>
              <a:t>Meer dan de helft van de leerlingen doen in klas 5 vrijwillig een maatschappelijke stage</a:t>
            </a:r>
          </a:p>
        </p:txBody>
      </p:sp>
    </p:spTree>
    <p:extLst>
      <p:ext uri="{BB962C8B-B14F-4D97-AF65-F5344CB8AC3E}">
        <p14:creationId xmlns:p14="http://schemas.microsoft.com/office/powerpoint/2010/main" val="2005317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a:xfrm>
            <a:off x="398584" y="1544026"/>
            <a:ext cx="11540807" cy="4706462"/>
          </a:xfrm>
        </p:spPr>
        <p:txBody>
          <a:bodyPr/>
          <a:lstStyle/>
          <a:p>
            <a:pPr marL="0" indent="0">
              <a:buNone/>
            </a:pPr>
            <a:r>
              <a:rPr lang="en-US" sz="3600" dirty="0" err="1"/>
              <a:t>Overgang</a:t>
            </a:r>
            <a:r>
              <a:rPr lang="en-US" sz="3600" dirty="0"/>
              <a:t> </a:t>
            </a:r>
            <a:r>
              <a:rPr lang="en-US" sz="3600" dirty="0" err="1"/>
              <a:t>bij</a:t>
            </a:r>
            <a:r>
              <a:rPr lang="en-US" sz="3600" dirty="0"/>
              <a:t> </a:t>
            </a:r>
            <a:r>
              <a:rPr lang="en-US" sz="3600" dirty="0" err="1"/>
              <a:t>compleet</a:t>
            </a:r>
            <a:r>
              <a:rPr lang="en-US" sz="3600" dirty="0"/>
              <a:t> </a:t>
            </a:r>
            <a:r>
              <a:rPr lang="en-US" sz="3600" dirty="0" err="1"/>
              <a:t>examendossier</a:t>
            </a:r>
            <a:endParaRPr lang="en-US" sz="3600" dirty="0"/>
          </a:p>
          <a:p>
            <a:pPr marL="0" indent="0">
              <a:buNone/>
            </a:pPr>
            <a:endParaRPr lang="en-US" sz="3600" dirty="0"/>
          </a:p>
          <a:p>
            <a:pPr marL="0" indent="0">
              <a:buNone/>
            </a:pPr>
            <a:r>
              <a:rPr lang="en-US" sz="3600" dirty="0" err="1"/>
              <a:t>Einde</a:t>
            </a:r>
            <a:r>
              <a:rPr lang="en-US" sz="3600" dirty="0"/>
              <a:t> </a:t>
            </a:r>
            <a:r>
              <a:rPr lang="en-US" sz="3600" dirty="0" err="1"/>
              <a:t>klas</a:t>
            </a:r>
            <a:r>
              <a:rPr lang="en-US" sz="3600" dirty="0"/>
              <a:t> 5 </a:t>
            </a:r>
            <a:r>
              <a:rPr lang="en-US" sz="3600" dirty="0" err="1"/>
              <a:t>vindt</a:t>
            </a:r>
            <a:r>
              <a:rPr lang="en-US" sz="3600" dirty="0"/>
              <a:t> </a:t>
            </a:r>
            <a:r>
              <a:rPr lang="en-US" sz="3600" dirty="0" err="1"/>
              <a:t>waar</a:t>
            </a:r>
            <a:r>
              <a:rPr lang="en-US" sz="3600" dirty="0"/>
              <a:t> </a:t>
            </a:r>
            <a:r>
              <a:rPr lang="en-US" sz="3600" dirty="0" err="1"/>
              <a:t>nodig</a:t>
            </a:r>
            <a:r>
              <a:rPr lang="en-US" sz="3600" dirty="0"/>
              <a:t> </a:t>
            </a:r>
            <a:r>
              <a:rPr lang="en-US" sz="3600" dirty="0" err="1"/>
              <a:t>overleg</a:t>
            </a:r>
            <a:r>
              <a:rPr lang="en-US" sz="3600" dirty="0"/>
              <a:t> </a:t>
            </a:r>
            <a:r>
              <a:rPr lang="en-US" sz="3600" dirty="0" err="1"/>
              <a:t>plaats</a:t>
            </a:r>
            <a:r>
              <a:rPr lang="en-US" sz="3600" dirty="0"/>
              <a:t> </a:t>
            </a:r>
            <a:r>
              <a:rPr lang="en-US" sz="3600" dirty="0" err="1"/>
              <a:t>tussen</a:t>
            </a:r>
            <a:r>
              <a:rPr lang="en-US" sz="3600" dirty="0"/>
              <a:t> mentor, </a:t>
            </a:r>
            <a:r>
              <a:rPr lang="en-US" sz="3600" dirty="0" err="1"/>
              <a:t>leerling</a:t>
            </a:r>
            <a:r>
              <a:rPr lang="en-US" sz="3600" dirty="0"/>
              <a:t>, </a:t>
            </a:r>
            <a:r>
              <a:rPr lang="en-US" sz="3600" dirty="0" err="1"/>
              <a:t>leerjaarcoördinator</a:t>
            </a:r>
            <a:r>
              <a:rPr lang="en-US" sz="3600" dirty="0"/>
              <a:t> en </a:t>
            </a:r>
            <a:r>
              <a:rPr lang="en-US" sz="3600" dirty="0" err="1"/>
              <a:t>ouders</a:t>
            </a:r>
            <a:endParaRPr lang="en-US" sz="3600" dirty="0"/>
          </a:p>
          <a:p>
            <a:pPr marL="0" indent="0">
              <a:buNone/>
            </a:pPr>
            <a:endParaRPr lang="en-US" sz="3600" b="1" i="1" dirty="0"/>
          </a:p>
          <a:p>
            <a:pPr marL="0" indent="0">
              <a:buNone/>
            </a:pPr>
            <a:r>
              <a:rPr lang="en-US" sz="3600" b="1" i="1" dirty="0" err="1"/>
              <a:t>Eerste</a:t>
            </a:r>
            <a:r>
              <a:rPr lang="en-US" sz="3600" b="1" i="1" dirty="0"/>
              <a:t> </a:t>
            </a:r>
            <a:r>
              <a:rPr lang="en-US" sz="3600" b="1" i="1" dirty="0" err="1"/>
              <a:t>advies</a:t>
            </a:r>
            <a:r>
              <a:rPr lang="en-US" sz="3600" dirty="0"/>
              <a:t> </a:t>
            </a:r>
            <a:r>
              <a:rPr lang="en-US" sz="3600" dirty="0" err="1"/>
              <a:t>na</a:t>
            </a:r>
            <a:r>
              <a:rPr lang="en-US" sz="3600" dirty="0"/>
              <a:t> </a:t>
            </a:r>
            <a:r>
              <a:rPr lang="en-US" sz="3600" dirty="0" err="1"/>
              <a:t>tweede</a:t>
            </a:r>
            <a:r>
              <a:rPr lang="en-US" sz="3600" dirty="0"/>
              <a:t> module (A,B,C)</a:t>
            </a:r>
          </a:p>
        </p:txBody>
      </p:sp>
      <p:sp>
        <p:nvSpPr>
          <p:cNvPr id="2" name="Titel 1"/>
          <p:cNvSpPr>
            <a:spLocks noGrp="1"/>
          </p:cNvSpPr>
          <p:nvPr>
            <p:ph type="title"/>
          </p:nvPr>
        </p:nvSpPr>
        <p:spPr/>
        <p:txBody>
          <a:bodyPr/>
          <a:lstStyle/>
          <a:p>
            <a:r>
              <a:rPr lang="nl-NL" dirty="0"/>
              <a:t>Overgang 5/6</a:t>
            </a:r>
          </a:p>
        </p:txBody>
      </p:sp>
    </p:spTree>
    <p:extLst>
      <p:ext uri="{BB962C8B-B14F-4D97-AF65-F5344CB8AC3E}">
        <p14:creationId xmlns:p14="http://schemas.microsoft.com/office/powerpoint/2010/main" val="3475373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p:txBody>
          <a:bodyPr/>
          <a:lstStyle/>
          <a:p>
            <a:pPr marL="0" lvl="0" indent="0">
              <a:buNone/>
            </a:pPr>
            <a:r>
              <a:rPr lang="en-US" sz="3600" dirty="0" err="1">
                <a:latin typeface="+mj-lt"/>
              </a:rPr>
              <a:t>Voorwaarden</a:t>
            </a:r>
            <a:r>
              <a:rPr lang="en-US" sz="3600" dirty="0">
                <a:latin typeface="+mj-lt"/>
              </a:rPr>
              <a:t> op de </a:t>
            </a:r>
            <a:r>
              <a:rPr lang="en-US" sz="3600" b="1" dirty="0" err="1">
                <a:latin typeface="+mj-lt"/>
              </a:rPr>
              <a:t>eindcijfers</a:t>
            </a:r>
            <a:r>
              <a:rPr lang="en-US" sz="3600" dirty="0">
                <a:latin typeface="+mj-lt"/>
              </a:rPr>
              <a:t> om te </a:t>
            </a:r>
            <a:r>
              <a:rPr lang="en-US" sz="3600" dirty="0" err="1">
                <a:latin typeface="+mj-lt"/>
              </a:rPr>
              <a:t>slagen</a:t>
            </a:r>
            <a:r>
              <a:rPr lang="en-US" sz="3600" dirty="0">
                <a:latin typeface="+mj-lt"/>
              </a:rPr>
              <a:t>:</a:t>
            </a:r>
            <a:br>
              <a:rPr lang="en-US" sz="3600" dirty="0">
                <a:latin typeface="+mj-lt"/>
              </a:rPr>
            </a:br>
            <a:endParaRPr lang="en-US" sz="3600" dirty="0">
              <a:latin typeface="+mj-lt"/>
            </a:endParaRPr>
          </a:p>
          <a:p>
            <a:pPr marL="0" lvl="0" indent="0">
              <a:buNone/>
            </a:pPr>
            <a:r>
              <a:rPr lang="en-US" sz="3600" dirty="0">
                <a:latin typeface="+mj-lt"/>
              </a:rPr>
              <a:t>1. </a:t>
            </a:r>
            <a:r>
              <a:rPr lang="en-US" sz="3600" dirty="0" err="1">
                <a:latin typeface="+mj-lt"/>
              </a:rPr>
              <a:t>Kernvakken</a:t>
            </a:r>
            <a:r>
              <a:rPr lang="en-US" sz="3600" dirty="0">
                <a:latin typeface="+mj-lt"/>
              </a:rPr>
              <a:t> (EN, NL, Wis): </a:t>
            </a:r>
            <a:r>
              <a:rPr lang="en-US" sz="3600" dirty="0" err="1">
                <a:latin typeface="+mj-lt"/>
              </a:rPr>
              <a:t>maximaal</a:t>
            </a:r>
            <a:r>
              <a:rPr lang="en-US" sz="3600" dirty="0">
                <a:latin typeface="+mj-lt"/>
              </a:rPr>
              <a:t> </a:t>
            </a:r>
            <a:r>
              <a:rPr lang="en-US" sz="3600" dirty="0" err="1">
                <a:latin typeface="+mj-lt"/>
              </a:rPr>
              <a:t>één</a:t>
            </a:r>
            <a:r>
              <a:rPr lang="en-US" sz="3600" dirty="0">
                <a:latin typeface="+mj-lt"/>
              </a:rPr>
              <a:t> 5 (</a:t>
            </a:r>
            <a:r>
              <a:rPr lang="en-US" sz="3600" dirty="0" err="1">
                <a:latin typeface="+mj-lt"/>
              </a:rPr>
              <a:t>eindcijfer</a:t>
            </a:r>
            <a:r>
              <a:rPr lang="en-US" sz="3600" dirty="0">
                <a:latin typeface="+mj-lt"/>
              </a:rPr>
              <a:t>)</a:t>
            </a:r>
          </a:p>
          <a:p>
            <a:pPr marL="0" indent="0">
              <a:buNone/>
            </a:pPr>
            <a:r>
              <a:rPr lang="en-US" sz="3600" dirty="0">
                <a:latin typeface="+mj-lt"/>
              </a:rPr>
              <a:t>2. </a:t>
            </a:r>
            <a:r>
              <a:rPr lang="en-US" sz="3600" dirty="0" err="1">
                <a:latin typeface="+mj-lt"/>
              </a:rPr>
              <a:t>niet</a:t>
            </a:r>
            <a:r>
              <a:rPr lang="en-US" sz="3600" dirty="0">
                <a:latin typeface="+mj-lt"/>
              </a:rPr>
              <a:t> </a:t>
            </a:r>
            <a:r>
              <a:rPr lang="en-US" sz="3600" dirty="0" err="1">
                <a:latin typeface="+mj-lt"/>
              </a:rPr>
              <a:t>teveel</a:t>
            </a:r>
            <a:r>
              <a:rPr lang="en-US" sz="3600" dirty="0">
                <a:latin typeface="+mj-lt"/>
              </a:rPr>
              <a:t> </a:t>
            </a:r>
            <a:r>
              <a:rPr lang="en-US" sz="3600" dirty="0" err="1">
                <a:latin typeface="+mj-lt"/>
              </a:rPr>
              <a:t>onvoldoendes</a:t>
            </a:r>
            <a:endParaRPr lang="en-US" sz="3600" dirty="0">
              <a:latin typeface="+mj-lt"/>
            </a:endParaRPr>
          </a:p>
          <a:p>
            <a:pPr marL="0" indent="0">
              <a:buNone/>
            </a:pPr>
            <a:endParaRPr lang="en-US" sz="3600" dirty="0">
              <a:latin typeface="+mj-lt"/>
            </a:endParaRPr>
          </a:p>
          <a:p>
            <a:pPr marL="0" indent="0">
              <a:buNone/>
            </a:pPr>
            <a:endParaRPr lang="en-US" sz="3600" dirty="0">
              <a:latin typeface="+mj-lt"/>
            </a:endParaRPr>
          </a:p>
          <a:p>
            <a:pPr marL="0" lvl="0" indent="0">
              <a:buNone/>
            </a:pPr>
            <a:endParaRPr lang="en-US" sz="3600" dirty="0">
              <a:latin typeface="+mj-lt"/>
            </a:endParaRPr>
          </a:p>
          <a:p>
            <a:pPr marL="0" indent="0">
              <a:buNone/>
            </a:pPr>
            <a:endParaRPr lang="nl-NL" dirty="0"/>
          </a:p>
        </p:txBody>
      </p:sp>
      <p:sp>
        <p:nvSpPr>
          <p:cNvPr id="2" name="Titel 1"/>
          <p:cNvSpPr>
            <a:spLocks noGrp="1"/>
          </p:cNvSpPr>
          <p:nvPr>
            <p:ph type="title"/>
          </p:nvPr>
        </p:nvSpPr>
        <p:spPr/>
        <p:txBody>
          <a:bodyPr/>
          <a:lstStyle/>
          <a:p>
            <a:r>
              <a:rPr lang="nl-NL" dirty="0"/>
              <a:t>Slaag-/zakregeling</a:t>
            </a:r>
          </a:p>
        </p:txBody>
      </p:sp>
      <p:sp>
        <p:nvSpPr>
          <p:cNvPr id="6" name="Tekstvak 5">
            <a:extLst>
              <a:ext uri="{FF2B5EF4-FFF2-40B4-BE49-F238E27FC236}">
                <a16:creationId xmlns:a16="http://schemas.microsoft.com/office/drawing/2014/main" id="{AC9A195F-671F-F07C-3CAF-4CAEBF4A5898}"/>
              </a:ext>
            </a:extLst>
          </p:cNvPr>
          <p:cNvSpPr txBox="1"/>
          <p:nvPr/>
        </p:nvSpPr>
        <p:spPr>
          <a:xfrm>
            <a:off x="1087916" y="3810986"/>
            <a:ext cx="6230038" cy="1477328"/>
          </a:xfrm>
          <a:prstGeom prst="rect">
            <a:avLst/>
          </a:prstGeom>
          <a:noFill/>
        </p:spPr>
        <p:txBody>
          <a:bodyPr wrap="square">
            <a:spAutoFit/>
          </a:bodyPr>
          <a:lstStyle/>
          <a:p>
            <a:pPr marL="0" indent="0">
              <a:buNone/>
            </a:pPr>
            <a:r>
              <a:rPr lang="en-US" sz="1800" dirty="0" err="1">
                <a:latin typeface="+mj-lt"/>
              </a:rPr>
              <a:t>óf</a:t>
            </a:r>
            <a:r>
              <a:rPr lang="en-US" sz="1800" dirty="0">
                <a:latin typeface="+mj-lt"/>
              </a:rPr>
              <a:t>	alle </a:t>
            </a:r>
            <a:r>
              <a:rPr lang="en-US" sz="1800" dirty="0" err="1">
                <a:latin typeface="+mj-lt"/>
              </a:rPr>
              <a:t>eindcijfers</a:t>
            </a:r>
            <a:r>
              <a:rPr lang="en-US" sz="1800" dirty="0">
                <a:latin typeface="+mj-lt"/>
              </a:rPr>
              <a:t> 6 of </a:t>
            </a:r>
            <a:r>
              <a:rPr lang="en-US" sz="1800" dirty="0" err="1">
                <a:latin typeface="+mj-lt"/>
              </a:rPr>
              <a:t>hoger</a:t>
            </a:r>
            <a:r>
              <a:rPr lang="en-US" sz="1800" dirty="0">
                <a:latin typeface="+mj-lt"/>
              </a:rPr>
              <a:t>  </a:t>
            </a:r>
          </a:p>
          <a:p>
            <a:pPr marL="0" indent="0">
              <a:buNone/>
            </a:pPr>
            <a:r>
              <a:rPr lang="en-US" sz="1800" dirty="0" err="1">
                <a:latin typeface="+mj-lt"/>
              </a:rPr>
              <a:t>óf</a:t>
            </a:r>
            <a:r>
              <a:rPr lang="en-US" sz="1800" dirty="0">
                <a:latin typeface="+mj-lt"/>
              </a:rPr>
              <a:t>	1 x 5 en </a:t>
            </a:r>
            <a:r>
              <a:rPr lang="en-US" sz="1800" dirty="0" err="1">
                <a:latin typeface="+mj-lt"/>
              </a:rPr>
              <a:t>verder</a:t>
            </a:r>
            <a:r>
              <a:rPr lang="en-US" sz="1800" dirty="0">
                <a:latin typeface="+mj-lt"/>
              </a:rPr>
              <a:t> 6 of </a:t>
            </a:r>
            <a:r>
              <a:rPr lang="en-US" sz="1800" dirty="0" err="1">
                <a:latin typeface="+mj-lt"/>
              </a:rPr>
              <a:t>hoger</a:t>
            </a:r>
            <a:endParaRPr lang="en-US" sz="1800" dirty="0">
              <a:latin typeface="+mj-lt"/>
            </a:endParaRPr>
          </a:p>
          <a:p>
            <a:pPr marL="0" indent="0">
              <a:buNone/>
            </a:pPr>
            <a:r>
              <a:rPr lang="en-US" sz="1800" dirty="0" err="1">
                <a:latin typeface="+mj-lt"/>
              </a:rPr>
              <a:t>óf</a:t>
            </a:r>
            <a:r>
              <a:rPr lang="en-US" sz="1800" dirty="0">
                <a:latin typeface="+mj-lt"/>
              </a:rPr>
              <a:t>	1 x 4  		</a:t>
            </a:r>
          </a:p>
          <a:p>
            <a:pPr marL="0" indent="0">
              <a:buNone/>
              <a:tabLst>
                <a:tab pos="361950" algn="l"/>
              </a:tabLst>
            </a:pPr>
            <a:r>
              <a:rPr lang="en-US" sz="1800" dirty="0" err="1">
                <a:latin typeface="+mj-lt"/>
              </a:rPr>
              <a:t>óf</a:t>
            </a:r>
            <a:r>
              <a:rPr lang="en-US" sz="1800" dirty="0">
                <a:latin typeface="+mj-lt"/>
              </a:rPr>
              <a:t> 		2 x 5</a:t>
            </a:r>
            <a:br>
              <a:rPr lang="en-US" dirty="0">
                <a:latin typeface="+mj-lt"/>
              </a:rPr>
            </a:br>
            <a:r>
              <a:rPr lang="en-US" sz="1800" dirty="0" err="1">
                <a:latin typeface="+mj-lt"/>
              </a:rPr>
              <a:t>óf</a:t>
            </a:r>
            <a:r>
              <a:rPr lang="en-US" sz="1800" dirty="0">
                <a:latin typeface="+mj-lt"/>
              </a:rPr>
              <a:t> </a:t>
            </a:r>
            <a:r>
              <a:rPr lang="en-US" dirty="0">
                <a:latin typeface="+mj-lt"/>
              </a:rPr>
              <a:t>		</a:t>
            </a:r>
            <a:r>
              <a:rPr lang="en-US" sz="1800" dirty="0">
                <a:latin typeface="+mj-lt"/>
              </a:rPr>
              <a:t>1 x 5 + 1 x 4</a:t>
            </a:r>
          </a:p>
        </p:txBody>
      </p:sp>
      <p:sp>
        <p:nvSpPr>
          <p:cNvPr id="7" name="Rechteraccolade 6">
            <a:extLst>
              <a:ext uri="{FF2B5EF4-FFF2-40B4-BE49-F238E27FC236}">
                <a16:creationId xmlns:a16="http://schemas.microsoft.com/office/drawing/2014/main" id="{841E803F-3644-98C9-C6BD-28175336EB32}"/>
              </a:ext>
            </a:extLst>
          </p:cNvPr>
          <p:cNvSpPr/>
          <p:nvPr/>
        </p:nvSpPr>
        <p:spPr>
          <a:xfrm>
            <a:off x="3227943" y="4405556"/>
            <a:ext cx="341523" cy="882758"/>
          </a:xfrm>
          <a:prstGeom prst="righ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nl-NL"/>
          </a:p>
        </p:txBody>
      </p:sp>
      <p:sp>
        <p:nvSpPr>
          <p:cNvPr id="4" name="Tekstvak 3">
            <a:extLst>
              <a:ext uri="{FF2B5EF4-FFF2-40B4-BE49-F238E27FC236}">
                <a16:creationId xmlns:a16="http://schemas.microsoft.com/office/drawing/2014/main" id="{A0DE2D2B-6BBB-5E87-3620-8291D10C45B7}"/>
              </a:ext>
            </a:extLst>
          </p:cNvPr>
          <p:cNvSpPr txBox="1"/>
          <p:nvPr/>
        </p:nvSpPr>
        <p:spPr>
          <a:xfrm>
            <a:off x="3668617" y="4662269"/>
            <a:ext cx="4539897" cy="369332"/>
          </a:xfrm>
          <a:prstGeom prst="rect">
            <a:avLst/>
          </a:prstGeom>
          <a:noFill/>
        </p:spPr>
        <p:txBody>
          <a:bodyPr wrap="none" rtlCol="0">
            <a:spAutoFit/>
          </a:bodyPr>
          <a:lstStyle/>
          <a:p>
            <a:r>
              <a:rPr lang="nl-NL" dirty="0"/>
              <a:t>+ compensatiepunten zodat gemiddelde &gt;6,0</a:t>
            </a:r>
          </a:p>
        </p:txBody>
      </p:sp>
      <p:sp>
        <p:nvSpPr>
          <p:cNvPr id="9" name="Tekstvak 8">
            <a:extLst>
              <a:ext uri="{FF2B5EF4-FFF2-40B4-BE49-F238E27FC236}">
                <a16:creationId xmlns:a16="http://schemas.microsoft.com/office/drawing/2014/main" id="{3C3E078C-B6D7-4043-42E8-5C8F167E87F1}"/>
              </a:ext>
            </a:extLst>
          </p:cNvPr>
          <p:cNvSpPr txBox="1"/>
          <p:nvPr/>
        </p:nvSpPr>
        <p:spPr>
          <a:xfrm>
            <a:off x="1552584" y="5617779"/>
            <a:ext cx="9335376" cy="83099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4800" dirty="0">
                <a:latin typeface="+mj-lt"/>
              </a:rPr>
              <a:t>+ CE </a:t>
            </a:r>
            <a:r>
              <a:rPr lang="en-US" sz="4800" dirty="0" err="1">
                <a:latin typeface="+mj-lt"/>
              </a:rPr>
              <a:t>cijfers</a:t>
            </a:r>
            <a:r>
              <a:rPr lang="en-US" sz="4800" dirty="0">
                <a:latin typeface="+mj-lt"/>
              </a:rPr>
              <a:t> </a:t>
            </a:r>
            <a:r>
              <a:rPr lang="en-US" sz="4800" dirty="0" err="1">
                <a:latin typeface="+mj-lt"/>
              </a:rPr>
              <a:t>gemiddeld</a:t>
            </a:r>
            <a:r>
              <a:rPr lang="en-US" sz="4800" dirty="0">
                <a:latin typeface="+mj-lt"/>
              </a:rPr>
              <a:t> </a:t>
            </a:r>
            <a:r>
              <a:rPr lang="en-US" sz="4800" dirty="0" err="1">
                <a:latin typeface="+mj-lt"/>
              </a:rPr>
              <a:t>hoger</a:t>
            </a:r>
            <a:r>
              <a:rPr lang="en-US" sz="4800" dirty="0">
                <a:latin typeface="+mj-lt"/>
              </a:rPr>
              <a:t> </a:t>
            </a:r>
            <a:r>
              <a:rPr lang="en-US" sz="4800">
                <a:latin typeface="+mj-lt"/>
              </a:rPr>
              <a:t>dan 5,5 </a:t>
            </a:r>
            <a:endParaRPr lang="en-US" sz="4800" dirty="0">
              <a:latin typeface="+mj-lt"/>
            </a:endParaRPr>
          </a:p>
        </p:txBody>
      </p:sp>
    </p:spTree>
    <p:extLst>
      <p:ext uri="{BB962C8B-B14F-4D97-AF65-F5344CB8AC3E}">
        <p14:creationId xmlns:p14="http://schemas.microsoft.com/office/powerpoint/2010/main" val="65468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Cijferlijst Guus Pechvogel</a:t>
            </a:r>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2453904872"/>
              </p:ext>
            </p:extLst>
          </p:nvPr>
        </p:nvGraphicFramePr>
        <p:xfrm>
          <a:off x="838200" y="1676186"/>
          <a:ext cx="10515600" cy="5090160"/>
        </p:xfrm>
        <a:graphic>
          <a:graphicData uri="http://schemas.openxmlformats.org/drawingml/2006/table">
            <a:tbl>
              <a:tblPr firstRow="1" bandRow="1">
                <a:tableStyleId>{5C22544A-7EE6-4342-B048-85BDC9FD1C3A}</a:tableStyleId>
              </a:tblPr>
              <a:tblGrid>
                <a:gridCol w="2394397">
                  <a:extLst>
                    <a:ext uri="{9D8B030D-6E8A-4147-A177-3AD203B41FA5}">
                      <a16:colId xmlns:a16="http://schemas.microsoft.com/office/drawing/2014/main" val="20000"/>
                    </a:ext>
                  </a:extLst>
                </a:gridCol>
                <a:gridCol w="2434107">
                  <a:extLst>
                    <a:ext uri="{9D8B030D-6E8A-4147-A177-3AD203B41FA5}">
                      <a16:colId xmlns:a16="http://schemas.microsoft.com/office/drawing/2014/main" val="20001"/>
                    </a:ext>
                  </a:extLst>
                </a:gridCol>
                <a:gridCol w="1970468">
                  <a:extLst>
                    <a:ext uri="{9D8B030D-6E8A-4147-A177-3AD203B41FA5}">
                      <a16:colId xmlns:a16="http://schemas.microsoft.com/office/drawing/2014/main" val="20002"/>
                    </a:ext>
                  </a:extLst>
                </a:gridCol>
                <a:gridCol w="1854558">
                  <a:extLst>
                    <a:ext uri="{9D8B030D-6E8A-4147-A177-3AD203B41FA5}">
                      <a16:colId xmlns:a16="http://schemas.microsoft.com/office/drawing/2014/main" val="20003"/>
                    </a:ext>
                  </a:extLst>
                </a:gridCol>
                <a:gridCol w="1862070">
                  <a:extLst>
                    <a:ext uri="{9D8B030D-6E8A-4147-A177-3AD203B41FA5}">
                      <a16:colId xmlns:a16="http://schemas.microsoft.com/office/drawing/2014/main" val="20004"/>
                    </a:ext>
                  </a:extLst>
                </a:gridCol>
              </a:tblGrid>
              <a:tr h="370840">
                <a:tc>
                  <a:txBody>
                    <a:bodyPr/>
                    <a:lstStyle/>
                    <a:p>
                      <a:endParaRPr lang="nl-NL" dirty="0"/>
                    </a:p>
                  </a:txBody>
                  <a:tcPr/>
                </a:tc>
                <a:tc>
                  <a:txBody>
                    <a:bodyPr/>
                    <a:lstStyle/>
                    <a:p>
                      <a:endParaRPr lang="nl-NL"/>
                    </a:p>
                  </a:txBody>
                  <a:tcPr/>
                </a:tc>
                <a:tc>
                  <a:txBody>
                    <a:bodyPr/>
                    <a:lstStyle/>
                    <a:p>
                      <a:r>
                        <a:rPr lang="nl-NL" dirty="0"/>
                        <a:t>SE</a:t>
                      </a:r>
                    </a:p>
                  </a:txBody>
                  <a:tcPr/>
                </a:tc>
                <a:tc>
                  <a:txBody>
                    <a:bodyPr/>
                    <a:lstStyle/>
                    <a:p>
                      <a:r>
                        <a:rPr lang="nl-NL" dirty="0"/>
                        <a:t>CE</a:t>
                      </a:r>
                    </a:p>
                  </a:txBody>
                  <a:tcPr/>
                </a:tc>
                <a:tc>
                  <a:txBody>
                    <a:bodyPr/>
                    <a:lstStyle/>
                    <a:p>
                      <a:r>
                        <a:rPr lang="nl-NL" dirty="0"/>
                        <a:t>eind</a:t>
                      </a:r>
                    </a:p>
                  </a:txBody>
                  <a:tcPr/>
                </a:tc>
                <a:extLst>
                  <a:ext uri="{0D108BD9-81ED-4DB2-BD59-A6C34878D82A}">
                    <a16:rowId xmlns:a16="http://schemas.microsoft.com/office/drawing/2014/main" val="10000"/>
                  </a:ext>
                </a:extLst>
              </a:tr>
              <a:tr h="370840">
                <a:tc>
                  <a:txBody>
                    <a:bodyPr/>
                    <a:lstStyle/>
                    <a:p>
                      <a:r>
                        <a:rPr lang="nl-NL" dirty="0" err="1"/>
                        <a:t>gemeensch</a:t>
                      </a:r>
                      <a:r>
                        <a:rPr lang="nl-NL" dirty="0"/>
                        <a:t>. deel</a:t>
                      </a:r>
                    </a:p>
                  </a:txBody>
                  <a:tcPr/>
                </a:tc>
                <a:tc>
                  <a:txBody>
                    <a:bodyPr/>
                    <a:lstStyle/>
                    <a:p>
                      <a:r>
                        <a:rPr lang="nl-NL" dirty="0"/>
                        <a:t>ne</a:t>
                      </a:r>
                    </a:p>
                  </a:txBody>
                  <a:tcPr/>
                </a:tc>
                <a:tc>
                  <a:txBody>
                    <a:bodyPr/>
                    <a:lstStyle/>
                    <a:p>
                      <a:r>
                        <a:rPr lang="nl-NL" dirty="0"/>
                        <a:t>6,5</a:t>
                      </a:r>
                    </a:p>
                  </a:txBody>
                  <a:tcPr/>
                </a:tc>
                <a:tc>
                  <a:txBody>
                    <a:bodyPr/>
                    <a:lstStyle/>
                    <a:p>
                      <a:r>
                        <a:rPr lang="nl-NL" dirty="0"/>
                        <a:t>6,4</a:t>
                      </a:r>
                    </a:p>
                  </a:txBody>
                  <a:tcPr/>
                </a:tc>
                <a:tc>
                  <a:txBody>
                    <a:bodyPr/>
                    <a:lstStyle/>
                    <a:p>
                      <a:r>
                        <a:rPr lang="nl-NL" dirty="0"/>
                        <a:t>6</a:t>
                      </a:r>
                    </a:p>
                  </a:txBody>
                  <a:tcPr/>
                </a:tc>
                <a:extLst>
                  <a:ext uri="{0D108BD9-81ED-4DB2-BD59-A6C34878D82A}">
                    <a16:rowId xmlns:a16="http://schemas.microsoft.com/office/drawing/2014/main" val="10001"/>
                  </a:ext>
                </a:extLst>
              </a:tr>
              <a:tr h="370840">
                <a:tc>
                  <a:txBody>
                    <a:bodyPr/>
                    <a:lstStyle/>
                    <a:p>
                      <a:endParaRPr lang="nl-NL" dirty="0"/>
                    </a:p>
                  </a:txBody>
                  <a:tcPr/>
                </a:tc>
                <a:tc>
                  <a:txBody>
                    <a:bodyPr/>
                    <a:lstStyle/>
                    <a:p>
                      <a:r>
                        <a:rPr lang="nl-NL" dirty="0"/>
                        <a:t>latijn</a:t>
                      </a:r>
                    </a:p>
                  </a:txBody>
                  <a:tcPr/>
                </a:tc>
                <a:tc>
                  <a:txBody>
                    <a:bodyPr/>
                    <a:lstStyle/>
                    <a:p>
                      <a:r>
                        <a:rPr lang="nl-NL" dirty="0"/>
                        <a:t>6,4</a:t>
                      </a:r>
                    </a:p>
                  </a:txBody>
                  <a:tcPr/>
                </a:tc>
                <a:tc>
                  <a:txBody>
                    <a:bodyPr/>
                    <a:lstStyle/>
                    <a:p>
                      <a:r>
                        <a:rPr lang="nl-NL" dirty="0"/>
                        <a:t>6,5</a:t>
                      </a:r>
                    </a:p>
                  </a:txBody>
                  <a:tcPr/>
                </a:tc>
                <a:tc>
                  <a:txBody>
                    <a:bodyPr/>
                    <a:lstStyle/>
                    <a:p>
                      <a:r>
                        <a:rPr lang="nl-NL" dirty="0"/>
                        <a:t>6</a:t>
                      </a:r>
                    </a:p>
                  </a:txBody>
                  <a:tcPr/>
                </a:tc>
                <a:extLst>
                  <a:ext uri="{0D108BD9-81ED-4DB2-BD59-A6C34878D82A}">
                    <a16:rowId xmlns:a16="http://schemas.microsoft.com/office/drawing/2014/main" val="10002"/>
                  </a:ext>
                </a:extLst>
              </a:tr>
              <a:tr h="370840">
                <a:tc>
                  <a:txBody>
                    <a:bodyPr/>
                    <a:lstStyle/>
                    <a:p>
                      <a:endParaRPr lang="nl-NL" dirty="0"/>
                    </a:p>
                  </a:txBody>
                  <a:tcPr/>
                </a:tc>
                <a:tc>
                  <a:txBody>
                    <a:bodyPr/>
                    <a:lstStyle/>
                    <a:p>
                      <a:r>
                        <a:rPr lang="nl-NL" dirty="0"/>
                        <a:t>en</a:t>
                      </a:r>
                    </a:p>
                  </a:txBody>
                  <a:tcPr/>
                </a:tc>
                <a:tc>
                  <a:txBody>
                    <a:bodyPr/>
                    <a:lstStyle/>
                    <a:p>
                      <a:r>
                        <a:rPr lang="nl-NL" dirty="0"/>
                        <a:t>8,0</a:t>
                      </a:r>
                    </a:p>
                  </a:txBody>
                  <a:tcPr/>
                </a:tc>
                <a:tc>
                  <a:txBody>
                    <a:bodyPr/>
                    <a:lstStyle/>
                    <a:p>
                      <a:r>
                        <a:rPr lang="nl-NL" dirty="0">
                          <a:solidFill>
                            <a:srgbClr val="FF0000"/>
                          </a:solidFill>
                        </a:rPr>
                        <a:t>3,0</a:t>
                      </a:r>
                    </a:p>
                  </a:txBody>
                  <a:tcPr/>
                </a:tc>
                <a:tc>
                  <a:txBody>
                    <a:bodyPr/>
                    <a:lstStyle/>
                    <a:p>
                      <a:r>
                        <a:rPr lang="nl-NL" dirty="0"/>
                        <a:t>6</a:t>
                      </a:r>
                    </a:p>
                  </a:txBody>
                  <a:tcPr/>
                </a:tc>
                <a:extLst>
                  <a:ext uri="{0D108BD9-81ED-4DB2-BD59-A6C34878D82A}">
                    <a16:rowId xmlns:a16="http://schemas.microsoft.com/office/drawing/2014/main" val="10003"/>
                  </a:ext>
                </a:extLst>
              </a:tr>
              <a:tr h="370840">
                <a:tc>
                  <a:txBody>
                    <a:bodyPr/>
                    <a:lstStyle/>
                    <a:p>
                      <a:endParaRPr lang="nl-NL" dirty="0"/>
                    </a:p>
                  </a:txBody>
                  <a:tcPr/>
                </a:tc>
                <a:tc>
                  <a:txBody>
                    <a:bodyPr/>
                    <a:lstStyle/>
                    <a:p>
                      <a:r>
                        <a:rPr lang="nl-NL" dirty="0"/>
                        <a:t>LO</a:t>
                      </a:r>
                    </a:p>
                  </a:txBody>
                  <a:tcPr/>
                </a:tc>
                <a:tc>
                  <a:txBody>
                    <a:bodyPr/>
                    <a:lstStyle/>
                    <a:p>
                      <a:endParaRPr lang="nl-NL" dirty="0"/>
                    </a:p>
                  </a:txBody>
                  <a:tcPr/>
                </a:tc>
                <a:tc>
                  <a:txBody>
                    <a:bodyPr/>
                    <a:lstStyle/>
                    <a:p>
                      <a:endParaRPr lang="nl-NL" dirty="0"/>
                    </a:p>
                  </a:txBody>
                  <a:tcPr/>
                </a:tc>
                <a:tc>
                  <a:txBody>
                    <a:bodyPr/>
                    <a:lstStyle/>
                    <a:p>
                      <a:r>
                        <a:rPr lang="nl-NL" dirty="0"/>
                        <a:t>voldoende</a:t>
                      </a:r>
                    </a:p>
                  </a:txBody>
                  <a:tcPr/>
                </a:tc>
                <a:extLst>
                  <a:ext uri="{0D108BD9-81ED-4DB2-BD59-A6C34878D82A}">
                    <a16:rowId xmlns:a16="http://schemas.microsoft.com/office/drawing/2014/main" val="10004"/>
                  </a:ext>
                </a:extLst>
              </a:tr>
              <a:tr h="370840">
                <a:tc>
                  <a:txBody>
                    <a:bodyPr/>
                    <a:lstStyle/>
                    <a:p>
                      <a:endParaRPr lang="nl-NL" dirty="0"/>
                    </a:p>
                  </a:txBody>
                  <a:tcPr/>
                </a:tc>
                <a:tc>
                  <a:txBody>
                    <a:bodyPr/>
                    <a:lstStyle/>
                    <a:p>
                      <a:r>
                        <a:rPr lang="nl-NL" dirty="0" err="1"/>
                        <a:t>pws</a:t>
                      </a:r>
                      <a:r>
                        <a:rPr lang="nl-NL" dirty="0"/>
                        <a:t>/ma</a:t>
                      </a:r>
                    </a:p>
                  </a:txBody>
                  <a:tcPr/>
                </a:tc>
                <a:tc>
                  <a:txBody>
                    <a:bodyPr/>
                    <a:lstStyle/>
                    <a:p>
                      <a:r>
                        <a:rPr lang="nl-NL" dirty="0"/>
                        <a:t>6</a:t>
                      </a:r>
                    </a:p>
                  </a:txBody>
                  <a:tcPr/>
                </a:tc>
                <a:tc>
                  <a:txBody>
                    <a:bodyPr/>
                    <a:lstStyle/>
                    <a:p>
                      <a:r>
                        <a:rPr lang="nl-NL" dirty="0"/>
                        <a:t>-</a:t>
                      </a:r>
                    </a:p>
                  </a:txBody>
                  <a:tcPr/>
                </a:tc>
                <a:tc>
                  <a:txBody>
                    <a:bodyPr/>
                    <a:lstStyle/>
                    <a:p>
                      <a:r>
                        <a:rPr lang="nl-NL" dirty="0"/>
                        <a:t>6</a:t>
                      </a:r>
                    </a:p>
                  </a:txBody>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a:t>profieldeel</a:t>
                      </a:r>
                    </a:p>
                  </a:txBody>
                  <a:tcPr/>
                </a:tc>
                <a:tc>
                  <a:txBody>
                    <a:bodyPr/>
                    <a:lstStyle/>
                    <a:p>
                      <a:r>
                        <a:rPr lang="nl-NL" dirty="0" err="1"/>
                        <a:t>wiB</a:t>
                      </a:r>
                      <a:endParaRPr lang="nl-NL" dirty="0"/>
                    </a:p>
                  </a:txBody>
                  <a:tcPr/>
                </a:tc>
                <a:tc>
                  <a:txBody>
                    <a:bodyPr/>
                    <a:lstStyle/>
                    <a:p>
                      <a:r>
                        <a:rPr lang="nl-NL" dirty="0">
                          <a:solidFill>
                            <a:srgbClr val="FF0000"/>
                          </a:solidFill>
                        </a:rPr>
                        <a:t>5,2</a:t>
                      </a:r>
                    </a:p>
                  </a:txBody>
                  <a:tcPr/>
                </a:tc>
                <a:tc>
                  <a:txBody>
                    <a:bodyPr/>
                    <a:lstStyle/>
                    <a:p>
                      <a:r>
                        <a:rPr lang="nl-NL" dirty="0"/>
                        <a:t>5,5</a:t>
                      </a:r>
                    </a:p>
                  </a:txBody>
                  <a:tcPr/>
                </a:tc>
                <a:tc>
                  <a:txBody>
                    <a:bodyPr/>
                    <a:lstStyle/>
                    <a:p>
                      <a:r>
                        <a:rPr lang="nl-NL" dirty="0">
                          <a:solidFill>
                            <a:srgbClr val="FF0000"/>
                          </a:solidFill>
                        </a:rPr>
                        <a:t>5</a:t>
                      </a:r>
                    </a:p>
                  </a:txBody>
                  <a:tcPr/>
                </a:tc>
                <a:extLst>
                  <a:ext uri="{0D108BD9-81ED-4DB2-BD59-A6C34878D82A}">
                    <a16:rowId xmlns:a16="http://schemas.microsoft.com/office/drawing/2014/main" val="10006"/>
                  </a:ext>
                </a:extLst>
              </a:tr>
              <a:tr h="370840">
                <a:tc>
                  <a:txBody>
                    <a:bodyPr/>
                    <a:lstStyle/>
                    <a:p>
                      <a:endParaRPr lang="nl-NL" dirty="0"/>
                    </a:p>
                  </a:txBody>
                  <a:tcPr/>
                </a:tc>
                <a:tc>
                  <a:txBody>
                    <a:bodyPr/>
                    <a:lstStyle/>
                    <a:p>
                      <a:r>
                        <a:rPr lang="nl-NL" dirty="0"/>
                        <a:t>na</a:t>
                      </a:r>
                    </a:p>
                  </a:txBody>
                  <a:tcPr/>
                </a:tc>
                <a:tc>
                  <a:txBody>
                    <a:bodyPr/>
                    <a:lstStyle/>
                    <a:p>
                      <a:r>
                        <a:rPr lang="nl-NL" dirty="0">
                          <a:solidFill>
                            <a:srgbClr val="FF0000"/>
                          </a:solidFill>
                        </a:rPr>
                        <a:t>5,0</a:t>
                      </a:r>
                    </a:p>
                  </a:txBody>
                  <a:tcPr/>
                </a:tc>
                <a:tc>
                  <a:txBody>
                    <a:bodyPr/>
                    <a:lstStyle/>
                    <a:p>
                      <a:r>
                        <a:rPr lang="nl-NL" dirty="0"/>
                        <a:t>5,9</a:t>
                      </a:r>
                    </a:p>
                  </a:txBody>
                  <a:tcPr/>
                </a:tc>
                <a:tc>
                  <a:txBody>
                    <a:bodyPr/>
                    <a:lstStyle/>
                    <a:p>
                      <a:r>
                        <a:rPr lang="nl-NL" dirty="0">
                          <a:solidFill>
                            <a:srgbClr val="FF0000"/>
                          </a:solidFill>
                        </a:rPr>
                        <a:t>5</a:t>
                      </a:r>
                    </a:p>
                  </a:txBody>
                  <a:tcPr/>
                </a:tc>
                <a:extLst>
                  <a:ext uri="{0D108BD9-81ED-4DB2-BD59-A6C34878D82A}">
                    <a16:rowId xmlns:a16="http://schemas.microsoft.com/office/drawing/2014/main" val="10007"/>
                  </a:ext>
                </a:extLst>
              </a:tr>
              <a:tr h="370840">
                <a:tc>
                  <a:txBody>
                    <a:bodyPr/>
                    <a:lstStyle/>
                    <a:p>
                      <a:endParaRPr lang="nl-NL" dirty="0"/>
                    </a:p>
                  </a:txBody>
                  <a:tcPr/>
                </a:tc>
                <a:tc>
                  <a:txBody>
                    <a:bodyPr/>
                    <a:lstStyle/>
                    <a:p>
                      <a:r>
                        <a:rPr lang="nl-NL" dirty="0" err="1"/>
                        <a:t>sk</a:t>
                      </a:r>
                      <a:endParaRPr lang="nl-NL" dirty="0"/>
                    </a:p>
                  </a:txBody>
                  <a:tcPr/>
                </a:tc>
                <a:tc>
                  <a:txBody>
                    <a:bodyPr/>
                    <a:lstStyle/>
                    <a:p>
                      <a:r>
                        <a:rPr lang="nl-NL" dirty="0"/>
                        <a:t>6,4</a:t>
                      </a:r>
                    </a:p>
                  </a:txBody>
                  <a:tcPr/>
                </a:tc>
                <a:tc>
                  <a:txBody>
                    <a:bodyPr/>
                    <a:lstStyle/>
                    <a:p>
                      <a:r>
                        <a:rPr lang="nl-NL" dirty="0"/>
                        <a:t>6,4</a:t>
                      </a:r>
                    </a:p>
                  </a:txBody>
                  <a:tcPr/>
                </a:tc>
                <a:tc>
                  <a:txBody>
                    <a:bodyPr/>
                    <a:lstStyle/>
                    <a:p>
                      <a:r>
                        <a:rPr lang="nl-NL" dirty="0"/>
                        <a:t>6</a:t>
                      </a:r>
                    </a:p>
                  </a:txBody>
                  <a:tcPr/>
                </a:tc>
                <a:extLst>
                  <a:ext uri="{0D108BD9-81ED-4DB2-BD59-A6C34878D82A}">
                    <a16:rowId xmlns:a16="http://schemas.microsoft.com/office/drawing/2014/main" val="10008"/>
                  </a:ext>
                </a:extLst>
              </a:tr>
              <a:tr h="370840">
                <a:tc>
                  <a:txBody>
                    <a:bodyPr/>
                    <a:lstStyle/>
                    <a:p>
                      <a:endParaRPr lang="nl-NL" dirty="0"/>
                    </a:p>
                  </a:txBody>
                  <a:tcPr/>
                </a:tc>
                <a:tc>
                  <a:txBody>
                    <a:bodyPr/>
                    <a:lstStyle/>
                    <a:p>
                      <a:r>
                        <a:rPr lang="nl-NL" dirty="0"/>
                        <a:t>bio</a:t>
                      </a:r>
                    </a:p>
                  </a:txBody>
                  <a:tcPr/>
                </a:tc>
                <a:tc>
                  <a:txBody>
                    <a:bodyPr/>
                    <a:lstStyle/>
                    <a:p>
                      <a:r>
                        <a:rPr lang="nl-NL" dirty="0"/>
                        <a:t>6,0</a:t>
                      </a:r>
                    </a:p>
                  </a:txBody>
                  <a:tcPr/>
                </a:tc>
                <a:tc>
                  <a:txBody>
                    <a:bodyPr/>
                    <a:lstStyle/>
                    <a:p>
                      <a:r>
                        <a:rPr lang="nl-NL" dirty="0"/>
                        <a:t>6,2</a:t>
                      </a:r>
                    </a:p>
                  </a:txBody>
                  <a:tcPr/>
                </a:tc>
                <a:tc>
                  <a:txBody>
                    <a:bodyPr/>
                    <a:lstStyle/>
                    <a:p>
                      <a:r>
                        <a:rPr lang="nl-NL" dirty="0"/>
                        <a:t>6</a:t>
                      </a:r>
                    </a:p>
                  </a:txBody>
                  <a:tcPr/>
                </a:tc>
                <a:extLst>
                  <a:ext uri="{0D108BD9-81ED-4DB2-BD59-A6C34878D82A}">
                    <a16:rowId xmlns:a16="http://schemas.microsoft.com/office/drawing/2014/main" val="404761252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a:t>vrije deel</a:t>
                      </a:r>
                    </a:p>
                    <a:p>
                      <a:endParaRPr lang="nl-NL" dirty="0"/>
                    </a:p>
                  </a:txBody>
                  <a:tcPr/>
                </a:tc>
                <a:tc>
                  <a:txBody>
                    <a:bodyPr/>
                    <a:lstStyle/>
                    <a:p>
                      <a:r>
                        <a:rPr lang="nl-NL" dirty="0"/>
                        <a:t>fa</a:t>
                      </a:r>
                    </a:p>
                  </a:txBody>
                  <a:tcPr/>
                </a:tc>
                <a:tc>
                  <a:txBody>
                    <a:bodyPr/>
                    <a:lstStyle/>
                    <a:p>
                      <a:r>
                        <a:rPr lang="nl-NL" dirty="0">
                          <a:solidFill>
                            <a:schemeClr val="tx1"/>
                          </a:solidFill>
                        </a:rPr>
                        <a:t>6,0</a:t>
                      </a:r>
                    </a:p>
                  </a:txBody>
                  <a:tcPr/>
                </a:tc>
                <a:tc>
                  <a:txBody>
                    <a:bodyPr/>
                    <a:lstStyle/>
                    <a:p>
                      <a:r>
                        <a:rPr lang="nl-NL" dirty="0">
                          <a:solidFill>
                            <a:srgbClr val="FF0000"/>
                          </a:solidFill>
                        </a:rPr>
                        <a:t>4,6</a:t>
                      </a:r>
                    </a:p>
                  </a:txBody>
                  <a:tcPr/>
                </a:tc>
                <a:tc>
                  <a:txBody>
                    <a:bodyPr/>
                    <a:lstStyle/>
                    <a:p>
                      <a:r>
                        <a:rPr lang="nl-NL" dirty="0">
                          <a:solidFill>
                            <a:srgbClr val="FF0000"/>
                          </a:solidFill>
                        </a:rPr>
                        <a:t>5</a:t>
                      </a:r>
                    </a:p>
                  </a:txBody>
                  <a:tcPr/>
                </a:tc>
                <a:extLst>
                  <a:ext uri="{0D108BD9-81ED-4DB2-BD59-A6C34878D82A}">
                    <a16:rowId xmlns:a16="http://schemas.microsoft.com/office/drawing/2014/main" val="10009"/>
                  </a:ext>
                </a:extLst>
              </a:tr>
              <a:tr h="370840">
                <a:tc>
                  <a:txBody>
                    <a:bodyPr/>
                    <a:lstStyle/>
                    <a:p>
                      <a:r>
                        <a:rPr lang="nl-NL" dirty="0"/>
                        <a:t>extra vak vrije deel</a:t>
                      </a:r>
                    </a:p>
                  </a:txBody>
                  <a:tcPr/>
                </a:tc>
                <a:tc>
                  <a:txBody>
                    <a:bodyPr/>
                    <a:lstStyle/>
                    <a:p>
                      <a:r>
                        <a:rPr lang="nl-NL" dirty="0" err="1"/>
                        <a:t>fi</a:t>
                      </a:r>
                      <a:endParaRPr lang="nl-NL" dirty="0"/>
                    </a:p>
                  </a:txBody>
                  <a:tcPr/>
                </a:tc>
                <a:tc>
                  <a:txBody>
                    <a:bodyPr/>
                    <a:lstStyle/>
                    <a:p>
                      <a:r>
                        <a:rPr lang="nl-NL" dirty="0"/>
                        <a:t>7,2</a:t>
                      </a:r>
                    </a:p>
                  </a:txBody>
                  <a:tcPr/>
                </a:tc>
                <a:tc>
                  <a:txBody>
                    <a:bodyPr/>
                    <a:lstStyle/>
                    <a:p>
                      <a:r>
                        <a:rPr lang="nl-NL" dirty="0"/>
                        <a:t>7,3</a:t>
                      </a:r>
                    </a:p>
                  </a:txBody>
                  <a:tcPr/>
                </a:tc>
                <a:tc>
                  <a:txBody>
                    <a:bodyPr/>
                    <a:lstStyle/>
                    <a:p>
                      <a:r>
                        <a:rPr lang="nl-NL" dirty="0"/>
                        <a:t>7</a:t>
                      </a:r>
                    </a:p>
                  </a:txBody>
                  <a:tcPr/>
                </a:tc>
                <a:extLst>
                  <a:ext uri="{0D108BD9-81ED-4DB2-BD59-A6C34878D82A}">
                    <a16:rowId xmlns:a16="http://schemas.microsoft.com/office/drawing/2014/main" val="10010"/>
                  </a:ext>
                </a:extLst>
              </a:tr>
              <a:tr h="370840">
                <a:tc>
                  <a:txBody>
                    <a:bodyPr/>
                    <a:lstStyle/>
                    <a:p>
                      <a:r>
                        <a:rPr lang="nl-NL" dirty="0" err="1"/>
                        <a:t>pws</a:t>
                      </a:r>
                      <a:endParaRPr lang="nl-NL" dirty="0"/>
                    </a:p>
                  </a:txBody>
                  <a:tcPr/>
                </a:tc>
                <a:tc gridSpan="4">
                  <a:txBody>
                    <a:bodyPr/>
                    <a:lstStyle/>
                    <a:p>
                      <a:r>
                        <a:rPr lang="nl-NL" dirty="0"/>
                        <a:t>titel</a:t>
                      </a:r>
                      <a:r>
                        <a:rPr lang="nl-NL" baseline="0" dirty="0"/>
                        <a:t>: stress bij docenten</a:t>
                      </a:r>
                      <a:endParaRPr lang="nl-NL" dirty="0"/>
                    </a:p>
                  </a:txBody>
                  <a:tcPr/>
                </a:tc>
                <a:tc hMerge="1">
                  <a:txBody>
                    <a:bodyPr/>
                    <a:lstStyle/>
                    <a:p>
                      <a:endParaRPr lang="nl-NL" dirty="0"/>
                    </a:p>
                  </a:txBody>
                  <a:tcPr/>
                </a:tc>
                <a:tc hMerge="1">
                  <a:txBody>
                    <a:bodyPr/>
                    <a:lstStyle/>
                    <a:p>
                      <a:endParaRPr lang="nl-NL" dirty="0"/>
                    </a:p>
                  </a:txBody>
                  <a:tcPr/>
                </a:tc>
                <a:tc hMerge="1">
                  <a:txBody>
                    <a:bodyPr/>
                    <a:lstStyle/>
                    <a:p>
                      <a:endParaRPr lang="nl-NL" dirty="0"/>
                    </a:p>
                  </a:txBody>
                  <a:tcPr/>
                </a:tc>
                <a:extLst>
                  <a:ext uri="{0D108BD9-81ED-4DB2-BD59-A6C34878D82A}">
                    <a16:rowId xmlns:a16="http://schemas.microsoft.com/office/drawing/2014/main" val="10011"/>
                  </a:ext>
                </a:extLst>
              </a:tr>
            </a:tbl>
          </a:graphicData>
        </a:graphic>
      </p:graphicFrame>
      <p:sp>
        <p:nvSpPr>
          <p:cNvPr id="3" name="Tekstvak 2">
            <a:extLst>
              <a:ext uri="{FF2B5EF4-FFF2-40B4-BE49-F238E27FC236}">
                <a16:creationId xmlns:a16="http://schemas.microsoft.com/office/drawing/2014/main" id="{4AF7E7B4-6957-98AD-14CD-4DFF2DE7E37F}"/>
              </a:ext>
            </a:extLst>
          </p:cNvPr>
          <p:cNvSpPr txBox="1"/>
          <p:nvPr/>
        </p:nvSpPr>
        <p:spPr>
          <a:xfrm>
            <a:off x="838200" y="1152966"/>
            <a:ext cx="4772781" cy="523220"/>
          </a:xfrm>
          <a:prstGeom prst="rect">
            <a:avLst/>
          </a:prstGeom>
          <a:noFill/>
        </p:spPr>
        <p:txBody>
          <a:bodyPr wrap="none" rtlCol="0">
            <a:spAutoFit/>
          </a:bodyPr>
          <a:lstStyle/>
          <a:p>
            <a:r>
              <a:rPr lang="nl-NL" sz="2800" b="1" dirty="0"/>
              <a:t>Nog niet </a:t>
            </a:r>
            <a:r>
              <a:rPr lang="nl-NL" sz="2800" dirty="0"/>
              <a:t>geslaagd na </a:t>
            </a:r>
            <a:r>
              <a:rPr lang="nl-NL" sz="2800" dirty="0" err="1"/>
              <a:t>tijdsvak</a:t>
            </a:r>
            <a:r>
              <a:rPr lang="nl-NL" sz="2800" dirty="0"/>
              <a:t> 1</a:t>
            </a:r>
          </a:p>
        </p:txBody>
      </p:sp>
    </p:spTree>
    <p:extLst>
      <p:ext uri="{BB962C8B-B14F-4D97-AF65-F5344CB8AC3E}">
        <p14:creationId xmlns:p14="http://schemas.microsoft.com/office/powerpoint/2010/main" val="3027870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674E-D729-6C3A-AC22-DE68F56EB5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80D57D-6FA5-A058-11C3-ABF5BEB0803D}"/>
              </a:ext>
            </a:extLst>
          </p:cNvPr>
          <p:cNvSpPr>
            <a:spLocks noGrp="1"/>
          </p:cNvSpPr>
          <p:nvPr>
            <p:ph type="title"/>
          </p:nvPr>
        </p:nvSpPr>
        <p:spPr/>
        <p:txBody>
          <a:bodyPr/>
          <a:lstStyle/>
          <a:p>
            <a:r>
              <a:rPr lang="nl-NL" dirty="0"/>
              <a:t>Cijferlijst Guus Geluksvogel</a:t>
            </a:r>
          </a:p>
        </p:txBody>
      </p:sp>
      <p:graphicFrame>
        <p:nvGraphicFramePr>
          <p:cNvPr id="6" name="Tijdelijke aanduiding voor inhoud 5">
            <a:extLst>
              <a:ext uri="{FF2B5EF4-FFF2-40B4-BE49-F238E27FC236}">
                <a16:creationId xmlns:a16="http://schemas.microsoft.com/office/drawing/2014/main" id="{31E99C63-E9BD-8FD9-7973-F5322563AB23}"/>
              </a:ext>
            </a:extLst>
          </p:cNvPr>
          <p:cNvGraphicFramePr>
            <a:graphicFrameLocks noGrp="1"/>
          </p:cNvGraphicFramePr>
          <p:nvPr>
            <p:ph idx="1"/>
            <p:extLst>
              <p:ext uri="{D42A27DB-BD31-4B8C-83A1-F6EECF244321}">
                <p14:modId xmlns:p14="http://schemas.microsoft.com/office/powerpoint/2010/main" val="2480122406"/>
              </p:ext>
            </p:extLst>
          </p:nvPr>
        </p:nvGraphicFramePr>
        <p:xfrm>
          <a:off x="838200" y="1676186"/>
          <a:ext cx="10515600" cy="5090160"/>
        </p:xfrm>
        <a:graphic>
          <a:graphicData uri="http://schemas.openxmlformats.org/drawingml/2006/table">
            <a:tbl>
              <a:tblPr firstRow="1" bandRow="1">
                <a:tableStyleId>{5C22544A-7EE6-4342-B048-85BDC9FD1C3A}</a:tableStyleId>
              </a:tblPr>
              <a:tblGrid>
                <a:gridCol w="2394397">
                  <a:extLst>
                    <a:ext uri="{9D8B030D-6E8A-4147-A177-3AD203B41FA5}">
                      <a16:colId xmlns:a16="http://schemas.microsoft.com/office/drawing/2014/main" val="20000"/>
                    </a:ext>
                  </a:extLst>
                </a:gridCol>
                <a:gridCol w="2434107">
                  <a:extLst>
                    <a:ext uri="{9D8B030D-6E8A-4147-A177-3AD203B41FA5}">
                      <a16:colId xmlns:a16="http://schemas.microsoft.com/office/drawing/2014/main" val="20001"/>
                    </a:ext>
                  </a:extLst>
                </a:gridCol>
                <a:gridCol w="1970468">
                  <a:extLst>
                    <a:ext uri="{9D8B030D-6E8A-4147-A177-3AD203B41FA5}">
                      <a16:colId xmlns:a16="http://schemas.microsoft.com/office/drawing/2014/main" val="20002"/>
                    </a:ext>
                  </a:extLst>
                </a:gridCol>
                <a:gridCol w="1854558">
                  <a:extLst>
                    <a:ext uri="{9D8B030D-6E8A-4147-A177-3AD203B41FA5}">
                      <a16:colId xmlns:a16="http://schemas.microsoft.com/office/drawing/2014/main" val="20003"/>
                    </a:ext>
                  </a:extLst>
                </a:gridCol>
                <a:gridCol w="1862070">
                  <a:extLst>
                    <a:ext uri="{9D8B030D-6E8A-4147-A177-3AD203B41FA5}">
                      <a16:colId xmlns:a16="http://schemas.microsoft.com/office/drawing/2014/main" val="20004"/>
                    </a:ext>
                  </a:extLst>
                </a:gridCol>
              </a:tblGrid>
              <a:tr h="370840">
                <a:tc>
                  <a:txBody>
                    <a:bodyPr/>
                    <a:lstStyle/>
                    <a:p>
                      <a:endParaRPr lang="nl-NL" dirty="0"/>
                    </a:p>
                  </a:txBody>
                  <a:tcPr/>
                </a:tc>
                <a:tc>
                  <a:txBody>
                    <a:bodyPr/>
                    <a:lstStyle/>
                    <a:p>
                      <a:endParaRPr lang="nl-NL"/>
                    </a:p>
                  </a:txBody>
                  <a:tcPr/>
                </a:tc>
                <a:tc>
                  <a:txBody>
                    <a:bodyPr/>
                    <a:lstStyle/>
                    <a:p>
                      <a:r>
                        <a:rPr lang="nl-NL" dirty="0"/>
                        <a:t>SE</a:t>
                      </a:r>
                    </a:p>
                  </a:txBody>
                  <a:tcPr/>
                </a:tc>
                <a:tc>
                  <a:txBody>
                    <a:bodyPr/>
                    <a:lstStyle/>
                    <a:p>
                      <a:r>
                        <a:rPr lang="nl-NL" dirty="0"/>
                        <a:t>CE</a:t>
                      </a:r>
                    </a:p>
                  </a:txBody>
                  <a:tcPr/>
                </a:tc>
                <a:tc>
                  <a:txBody>
                    <a:bodyPr/>
                    <a:lstStyle/>
                    <a:p>
                      <a:r>
                        <a:rPr lang="nl-NL" dirty="0"/>
                        <a:t>eind</a:t>
                      </a:r>
                    </a:p>
                  </a:txBody>
                  <a:tcPr/>
                </a:tc>
                <a:extLst>
                  <a:ext uri="{0D108BD9-81ED-4DB2-BD59-A6C34878D82A}">
                    <a16:rowId xmlns:a16="http://schemas.microsoft.com/office/drawing/2014/main" val="10000"/>
                  </a:ext>
                </a:extLst>
              </a:tr>
              <a:tr h="370840">
                <a:tc>
                  <a:txBody>
                    <a:bodyPr/>
                    <a:lstStyle/>
                    <a:p>
                      <a:r>
                        <a:rPr lang="nl-NL" dirty="0" err="1"/>
                        <a:t>gemeensch</a:t>
                      </a:r>
                      <a:r>
                        <a:rPr lang="nl-NL" dirty="0"/>
                        <a:t>. deel</a:t>
                      </a:r>
                    </a:p>
                  </a:txBody>
                  <a:tcPr/>
                </a:tc>
                <a:tc>
                  <a:txBody>
                    <a:bodyPr/>
                    <a:lstStyle/>
                    <a:p>
                      <a:r>
                        <a:rPr lang="nl-NL" dirty="0"/>
                        <a:t>ne</a:t>
                      </a:r>
                    </a:p>
                  </a:txBody>
                  <a:tcPr/>
                </a:tc>
                <a:tc>
                  <a:txBody>
                    <a:bodyPr/>
                    <a:lstStyle/>
                    <a:p>
                      <a:r>
                        <a:rPr lang="nl-NL" dirty="0"/>
                        <a:t>6,5</a:t>
                      </a:r>
                    </a:p>
                  </a:txBody>
                  <a:tcPr/>
                </a:tc>
                <a:tc>
                  <a:txBody>
                    <a:bodyPr/>
                    <a:lstStyle/>
                    <a:p>
                      <a:r>
                        <a:rPr lang="nl-NL" dirty="0"/>
                        <a:t>6,4</a:t>
                      </a:r>
                    </a:p>
                  </a:txBody>
                  <a:tcPr/>
                </a:tc>
                <a:tc>
                  <a:txBody>
                    <a:bodyPr/>
                    <a:lstStyle/>
                    <a:p>
                      <a:r>
                        <a:rPr lang="nl-NL" dirty="0"/>
                        <a:t>6</a:t>
                      </a:r>
                    </a:p>
                  </a:txBody>
                  <a:tcPr/>
                </a:tc>
                <a:extLst>
                  <a:ext uri="{0D108BD9-81ED-4DB2-BD59-A6C34878D82A}">
                    <a16:rowId xmlns:a16="http://schemas.microsoft.com/office/drawing/2014/main" val="10001"/>
                  </a:ext>
                </a:extLst>
              </a:tr>
              <a:tr h="370840">
                <a:tc>
                  <a:txBody>
                    <a:bodyPr/>
                    <a:lstStyle/>
                    <a:p>
                      <a:endParaRPr lang="nl-NL" dirty="0"/>
                    </a:p>
                  </a:txBody>
                  <a:tcPr/>
                </a:tc>
                <a:tc>
                  <a:txBody>
                    <a:bodyPr/>
                    <a:lstStyle/>
                    <a:p>
                      <a:r>
                        <a:rPr lang="nl-NL" dirty="0"/>
                        <a:t>latijn</a:t>
                      </a:r>
                    </a:p>
                  </a:txBody>
                  <a:tcPr/>
                </a:tc>
                <a:tc>
                  <a:txBody>
                    <a:bodyPr/>
                    <a:lstStyle/>
                    <a:p>
                      <a:r>
                        <a:rPr lang="nl-NL" dirty="0"/>
                        <a:t>6,4</a:t>
                      </a:r>
                    </a:p>
                  </a:txBody>
                  <a:tcPr/>
                </a:tc>
                <a:tc>
                  <a:txBody>
                    <a:bodyPr/>
                    <a:lstStyle/>
                    <a:p>
                      <a:r>
                        <a:rPr lang="nl-NL" dirty="0"/>
                        <a:t>6,5</a:t>
                      </a:r>
                    </a:p>
                  </a:txBody>
                  <a:tcPr/>
                </a:tc>
                <a:tc>
                  <a:txBody>
                    <a:bodyPr/>
                    <a:lstStyle/>
                    <a:p>
                      <a:r>
                        <a:rPr lang="nl-NL" dirty="0"/>
                        <a:t>6</a:t>
                      </a:r>
                    </a:p>
                  </a:txBody>
                  <a:tcPr/>
                </a:tc>
                <a:extLst>
                  <a:ext uri="{0D108BD9-81ED-4DB2-BD59-A6C34878D82A}">
                    <a16:rowId xmlns:a16="http://schemas.microsoft.com/office/drawing/2014/main" val="10002"/>
                  </a:ext>
                </a:extLst>
              </a:tr>
              <a:tr h="370840">
                <a:tc>
                  <a:txBody>
                    <a:bodyPr/>
                    <a:lstStyle/>
                    <a:p>
                      <a:endParaRPr lang="nl-NL" dirty="0"/>
                    </a:p>
                  </a:txBody>
                  <a:tcPr/>
                </a:tc>
                <a:tc>
                  <a:txBody>
                    <a:bodyPr/>
                    <a:lstStyle/>
                    <a:p>
                      <a:r>
                        <a:rPr lang="nl-NL" dirty="0"/>
                        <a:t>en</a:t>
                      </a:r>
                    </a:p>
                  </a:txBody>
                  <a:tcPr/>
                </a:tc>
                <a:tc>
                  <a:txBody>
                    <a:bodyPr/>
                    <a:lstStyle/>
                    <a:p>
                      <a:r>
                        <a:rPr lang="nl-NL" dirty="0"/>
                        <a:t>8,0</a:t>
                      </a:r>
                    </a:p>
                  </a:txBody>
                  <a:tcPr/>
                </a:tc>
                <a:tc>
                  <a:txBody>
                    <a:bodyPr/>
                    <a:lstStyle/>
                    <a:p>
                      <a:r>
                        <a:rPr lang="nl-NL" dirty="0">
                          <a:solidFill>
                            <a:srgbClr val="FF0000"/>
                          </a:solidFill>
                        </a:rPr>
                        <a:t>3,0 </a:t>
                      </a:r>
                      <a:r>
                        <a:rPr lang="nl-NL" dirty="0">
                          <a:solidFill>
                            <a:srgbClr val="FF0000"/>
                          </a:solidFill>
                          <a:sym typeface="Wingdings" panose="05000000000000000000" pitchFamily="2" charset="2"/>
                        </a:rPr>
                        <a:t> 5,1</a:t>
                      </a:r>
                      <a:endParaRPr lang="nl-NL" dirty="0">
                        <a:solidFill>
                          <a:srgbClr val="FF0000"/>
                        </a:solidFill>
                      </a:endParaRPr>
                    </a:p>
                  </a:txBody>
                  <a:tcPr/>
                </a:tc>
                <a:tc>
                  <a:txBody>
                    <a:bodyPr/>
                    <a:lstStyle/>
                    <a:p>
                      <a:r>
                        <a:rPr lang="nl-NL" dirty="0"/>
                        <a:t>6 </a:t>
                      </a:r>
                      <a:r>
                        <a:rPr lang="nl-NL" dirty="0">
                          <a:sym typeface="Wingdings" panose="05000000000000000000" pitchFamily="2" charset="2"/>
                        </a:rPr>
                        <a:t> </a:t>
                      </a:r>
                      <a:r>
                        <a:rPr lang="nl-NL" dirty="0"/>
                        <a:t>7</a:t>
                      </a:r>
                    </a:p>
                  </a:txBody>
                  <a:tcPr/>
                </a:tc>
                <a:extLst>
                  <a:ext uri="{0D108BD9-81ED-4DB2-BD59-A6C34878D82A}">
                    <a16:rowId xmlns:a16="http://schemas.microsoft.com/office/drawing/2014/main" val="10003"/>
                  </a:ext>
                </a:extLst>
              </a:tr>
              <a:tr h="370840">
                <a:tc>
                  <a:txBody>
                    <a:bodyPr/>
                    <a:lstStyle/>
                    <a:p>
                      <a:endParaRPr lang="nl-NL" dirty="0"/>
                    </a:p>
                  </a:txBody>
                  <a:tcPr/>
                </a:tc>
                <a:tc>
                  <a:txBody>
                    <a:bodyPr/>
                    <a:lstStyle/>
                    <a:p>
                      <a:r>
                        <a:rPr lang="nl-NL" dirty="0"/>
                        <a:t>LO</a:t>
                      </a:r>
                    </a:p>
                  </a:txBody>
                  <a:tcPr/>
                </a:tc>
                <a:tc>
                  <a:txBody>
                    <a:bodyPr/>
                    <a:lstStyle/>
                    <a:p>
                      <a:endParaRPr lang="nl-NL" dirty="0"/>
                    </a:p>
                  </a:txBody>
                  <a:tcPr/>
                </a:tc>
                <a:tc>
                  <a:txBody>
                    <a:bodyPr/>
                    <a:lstStyle/>
                    <a:p>
                      <a:endParaRPr lang="nl-NL" dirty="0"/>
                    </a:p>
                  </a:txBody>
                  <a:tcPr/>
                </a:tc>
                <a:tc>
                  <a:txBody>
                    <a:bodyPr/>
                    <a:lstStyle/>
                    <a:p>
                      <a:r>
                        <a:rPr lang="nl-NL" dirty="0"/>
                        <a:t>voldoende</a:t>
                      </a:r>
                    </a:p>
                  </a:txBody>
                  <a:tcPr/>
                </a:tc>
                <a:extLst>
                  <a:ext uri="{0D108BD9-81ED-4DB2-BD59-A6C34878D82A}">
                    <a16:rowId xmlns:a16="http://schemas.microsoft.com/office/drawing/2014/main" val="10004"/>
                  </a:ext>
                </a:extLst>
              </a:tr>
              <a:tr h="370840">
                <a:tc>
                  <a:txBody>
                    <a:bodyPr/>
                    <a:lstStyle/>
                    <a:p>
                      <a:endParaRPr lang="nl-NL" dirty="0"/>
                    </a:p>
                  </a:txBody>
                  <a:tcPr/>
                </a:tc>
                <a:tc>
                  <a:txBody>
                    <a:bodyPr/>
                    <a:lstStyle/>
                    <a:p>
                      <a:r>
                        <a:rPr lang="nl-NL" dirty="0" err="1"/>
                        <a:t>pws</a:t>
                      </a:r>
                      <a:r>
                        <a:rPr lang="nl-NL" dirty="0"/>
                        <a:t>/ma</a:t>
                      </a:r>
                    </a:p>
                  </a:txBody>
                  <a:tcPr/>
                </a:tc>
                <a:tc>
                  <a:txBody>
                    <a:bodyPr/>
                    <a:lstStyle/>
                    <a:p>
                      <a:r>
                        <a:rPr lang="nl-NL" dirty="0"/>
                        <a:t>6</a:t>
                      </a:r>
                    </a:p>
                  </a:txBody>
                  <a:tcPr/>
                </a:tc>
                <a:tc>
                  <a:txBody>
                    <a:bodyPr/>
                    <a:lstStyle/>
                    <a:p>
                      <a:r>
                        <a:rPr lang="nl-NL" dirty="0"/>
                        <a:t>-</a:t>
                      </a:r>
                    </a:p>
                  </a:txBody>
                  <a:tcPr/>
                </a:tc>
                <a:tc>
                  <a:txBody>
                    <a:bodyPr/>
                    <a:lstStyle/>
                    <a:p>
                      <a:r>
                        <a:rPr lang="nl-NL" dirty="0"/>
                        <a:t>6</a:t>
                      </a:r>
                    </a:p>
                  </a:txBody>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a:t>profieldeel</a:t>
                      </a:r>
                    </a:p>
                  </a:txBody>
                  <a:tcPr/>
                </a:tc>
                <a:tc>
                  <a:txBody>
                    <a:bodyPr/>
                    <a:lstStyle/>
                    <a:p>
                      <a:r>
                        <a:rPr lang="nl-NL" dirty="0" err="1"/>
                        <a:t>wiB</a:t>
                      </a:r>
                      <a:endParaRPr lang="nl-NL" dirty="0"/>
                    </a:p>
                  </a:txBody>
                  <a:tcPr/>
                </a:tc>
                <a:tc>
                  <a:txBody>
                    <a:bodyPr/>
                    <a:lstStyle/>
                    <a:p>
                      <a:r>
                        <a:rPr lang="nl-NL" dirty="0">
                          <a:solidFill>
                            <a:srgbClr val="FF0000"/>
                          </a:solidFill>
                        </a:rPr>
                        <a:t>5,2</a:t>
                      </a:r>
                    </a:p>
                  </a:txBody>
                  <a:tcPr/>
                </a:tc>
                <a:tc>
                  <a:txBody>
                    <a:bodyPr/>
                    <a:lstStyle/>
                    <a:p>
                      <a:r>
                        <a:rPr lang="nl-NL" dirty="0"/>
                        <a:t>5,5</a:t>
                      </a:r>
                    </a:p>
                  </a:txBody>
                  <a:tcPr/>
                </a:tc>
                <a:tc>
                  <a:txBody>
                    <a:bodyPr/>
                    <a:lstStyle/>
                    <a:p>
                      <a:r>
                        <a:rPr lang="nl-NL" dirty="0">
                          <a:solidFill>
                            <a:srgbClr val="FF0000"/>
                          </a:solidFill>
                        </a:rPr>
                        <a:t>5</a:t>
                      </a:r>
                    </a:p>
                  </a:txBody>
                  <a:tcPr/>
                </a:tc>
                <a:extLst>
                  <a:ext uri="{0D108BD9-81ED-4DB2-BD59-A6C34878D82A}">
                    <a16:rowId xmlns:a16="http://schemas.microsoft.com/office/drawing/2014/main" val="10006"/>
                  </a:ext>
                </a:extLst>
              </a:tr>
              <a:tr h="370840">
                <a:tc>
                  <a:txBody>
                    <a:bodyPr/>
                    <a:lstStyle/>
                    <a:p>
                      <a:endParaRPr lang="nl-NL" dirty="0"/>
                    </a:p>
                  </a:txBody>
                  <a:tcPr/>
                </a:tc>
                <a:tc>
                  <a:txBody>
                    <a:bodyPr/>
                    <a:lstStyle/>
                    <a:p>
                      <a:r>
                        <a:rPr lang="nl-NL" dirty="0"/>
                        <a:t>na</a:t>
                      </a:r>
                    </a:p>
                  </a:txBody>
                  <a:tcPr/>
                </a:tc>
                <a:tc>
                  <a:txBody>
                    <a:bodyPr/>
                    <a:lstStyle/>
                    <a:p>
                      <a:r>
                        <a:rPr lang="nl-NL" dirty="0">
                          <a:solidFill>
                            <a:srgbClr val="FF0000"/>
                          </a:solidFill>
                        </a:rPr>
                        <a:t>5,0</a:t>
                      </a:r>
                    </a:p>
                  </a:txBody>
                  <a:tcPr/>
                </a:tc>
                <a:tc>
                  <a:txBody>
                    <a:bodyPr/>
                    <a:lstStyle/>
                    <a:p>
                      <a:r>
                        <a:rPr lang="nl-NL" dirty="0"/>
                        <a:t>5,9</a:t>
                      </a:r>
                    </a:p>
                  </a:txBody>
                  <a:tcPr/>
                </a:tc>
                <a:tc>
                  <a:txBody>
                    <a:bodyPr/>
                    <a:lstStyle/>
                    <a:p>
                      <a:r>
                        <a:rPr lang="nl-NL" dirty="0">
                          <a:solidFill>
                            <a:srgbClr val="FF0000"/>
                          </a:solidFill>
                        </a:rPr>
                        <a:t>5</a:t>
                      </a:r>
                    </a:p>
                  </a:txBody>
                  <a:tcPr/>
                </a:tc>
                <a:extLst>
                  <a:ext uri="{0D108BD9-81ED-4DB2-BD59-A6C34878D82A}">
                    <a16:rowId xmlns:a16="http://schemas.microsoft.com/office/drawing/2014/main" val="10007"/>
                  </a:ext>
                </a:extLst>
              </a:tr>
              <a:tr h="370840">
                <a:tc>
                  <a:txBody>
                    <a:bodyPr/>
                    <a:lstStyle/>
                    <a:p>
                      <a:endParaRPr lang="nl-NL" dirty="0"/>
                    </a:p>
                  </a:txBody>
                  <a:tcPr/>
                </a:tc>
                <a:tc>
                  <a:txBody>
                    <a:bodyPr/>
                    <a:lstStyle/>
                    <a:p>
                      <a:r>
                        <a:rPr lang="nl-NL" dirty="0" err="1"/>
                        <a:t>sk</a:t>
                      </a:r>
                      <a:endParaRPr lang="nl-NL" dirty="0"/>
                    </a:p>
                  </a:txBody>
                  <a:tcPr/>
                </a:tc>
                <a:tc>
                  <a:txBody>
                    <a:bodyPr/>
                    <a:lstStyle/>
                    <a:p>
                      <a:r>
                        <a:rPr lang="nl-NL" dirty="0"/>
                        <a:t>6,4</a:t>
                      </a:r>
                    </a:p>
                  </a:txBody>
                  <a:tcPr/>
                </a:tc>
                <a:tc>
                  <a:txBody>
                    <a:bodyPr/>
                    <a:lstStyle/>
                    <a:p>
                      <a:r>
                        <a:rPr lang="nl-NL" dirty="0"/>
                        <a:t>6,4</a:t>
                      </a:r>
                    </a:p>
                  </a:txBody>
                  <a:tcPr/>
                </a:tc>
                <a:tc>
                  <a:txBody>
                    <a:bodyPr/>
                    <a:lstStyle/>
                    <a:p>
                      <a:r>
                        <a:rPr lang="nl-NL" dirty="0"/>
                        <a:t>6</a:t>
                      </a:r>
                    </a:p>
                  </a:txBody>
                  <a:tcPr/>
                </a:tc>
                <a:extLst>
                  <a:ext uri="{0D108BD9-81ED-4DB2-BD59-A6C34878D82A}">
                    <a16:rowId xmlns:a16="http://schemas.microsoft.com/office/drawing/2014/main" val="10008"/>
                  </a:ext>
                </a:extLst>
              </a:tr>
              <a:tr h="370840">
                <a:tc>
                  <a:txBody>
                    <a:bodyPr/>
                    <a:lstStyle/>
                    <a:p>
                      <a:endParaRPr lang="nl-NL" dirty="0"/>
                    </a:p>
                  </a:txBody>
                  <a:tcPr/>
                </a:tc>
                <a:tc>
                  <a:txBody>
                    <a:bodyPr/>
                    <a:lstStyle/>
                    <a:p>
                      <a:r>
                        <a:rPr lang="nl-NL" dirty="0"/>
                        <a:t>bio</a:t>
                      </a:r>
                    </a:p>
                  </a:txBody>
                  <a:tcPr/>
                </a:tc>
                <a:tc>
                  <a:txBody>
                    <a:bodyPr/>
                    <a:lstStyle/>
                    <a:p>
                      <a:r>
                        <a:rPr lang="nl-NL" dirty="0"/>
                        <a:t>6,0</a:t>
                      </a:r>
                    </a:p>
                  </a:txBody>
                  <a:tcPr/>
                </a:tc>
                <a:tc>
                  <a:txBody>
                    <a:bodyPr/>
                    <a:lstStyle/>
                    <a:p>
                      <a:r>
                        <a:rPr lang="nl-NL" dirty="0"/>
                        <a:t>6,2</a:t>
                      </a:r>
                    </a:p>
                  </a:txBody>
                  <a:tcPr/>
                </a:tc>
                <a:tc>
                  <a:txBody>
                    <a:bodyPr/>
                    <a:lstStyle/>
                    <a:p>
                      <a:r>
                        <a:rPr lang="nl-NL" dirty="0"/>
                        <a:t>6</a:t>
                      </a:r>
                    </a:p>
                  </a:txBody>
                  <a:tcPr/>
                </a:tc>
                <a:extLst>
                  <a:ext uri="{0D108BD9-81ED-4DB2-BD59-A6C34878D82A}">
                    <a16:rowId xmlns:a16="http://schemas.microsoft.com/office/drawing/2014/main" val="404761252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trike="sngStrike" dirty="0"/>
                        <a:t>vrije deel</a:t>
                      </a:r>
                    </a:p>
                    <a:p>
                      <a:endParaRPr lang="nl-NL" strike="sngStrike" dirty="0"/>
                    </a:p>
                  </a:txBody>
                  <a:tcPr/>
                </a:tc>
                <a:tc>
                  <a:txBody>
                    <a:bodyPr/>
                    <a:lstStyle/>
                    <a:p>
                      <a:r>
                        <a:rPr lang="nl-NL" strike="sngStrike" dirty="0"/>
                        <a:t>fa</a:t>
                      </a:r>
                    </a:p>
                  </a:txBody>
                  <a:tcPr/>
                </a:tc>
                <a:tc>
                  <a:txBody>
                    <a:bodyPr/>
                    <a:lstStyle/>
                    <a:p>
                      <a:r>
                        <a:rPr lang="nl-NL" strike="sngStrike" dirty="0">
                          <a:solidFill>
                            <a:schemeClr val="tx1"/>
                          </a:solidFill>
                        </a:rPr>
                        <a:t>6,0</a:t>
                      </a:r>
                    </a:p>
                  </a:txBody>
                  <a:tcPr/>
                </a:tc>
                <a:tc>
                  <a:txBody>
                    <a:bodyPr/>
                    <a:lstStyle/>
                    <a:p>
                      <a:r>
                        <a:rPr lang="nl-NL" strike="sngStrike" dirty="0">
                          <a:solidFill>
                            <a:srgbClr val="FF0000"/>
                          </a:solidFill>
                        </a:rPr>
                        <a:t>4,6</a:t>
                      </a:r>
                    </a:p>
                  </a:txBody>
                  <a:tcPr/>
                </a:tc>
                <a:tc>
                  <a:txBody>
                    <a:bodyPr/>
                    <a:lstStyle/>
                    <a:p>
                      <a:r>
                        <a:rPr lang="nl-NL" strike="sngStrike" dirty="0">
                          <a:solidFill>
                            <a:srgbClr val="FF0000"/>
                          </a:solidFill>
                        </a:rPr>
                        <a:t>5</a:t>
                      </a:r>
                    </a:p>
                  </a:txBody>
                  <a:tcPr/>
                </a:tc>
                <a:extLst>
                  <a:ext uri="{0D108BD9-81ED-4DB2-BD59-A6C34878D82A}">
                    <a16:rowId xmlns:a16="http://schemas.microsoft.com/office/drawing/2014/main" val="10009"/>
                  </a:ext>
                </a:extLst>
              </a:tr>
              <a:tr h="370840">
                <a:tc>
                  <a:txBody>
                    <a:bodyPr/>
                    <a:lstStyle/>
                    <a:p>
                      <a:r>
                        <a:rPr lang="nl-NL" strike="sngStrike" dirty="0"/>
                        <a:t>extra vak </a:t>
                      </a:r>
                      <a:r>
                        <a:rPr lang="nl-NL" dirty="0"/>
                        <a:t>vrije deel</a:t>
                      </a:r>
                    </a:p>
                  </a:txBody>
                  <a:tcPr/>
                </a:tc>
                <a:tc>
                  <a:txBody>
                    <a:bodyPr/>
                    <a:lstStyle/>
                    <a:p>
                      <a:r>
                        <a:rPr lang="nl-NL" dirty="0" err="1"/>
                        <a:t>fi</a:t>
                      </a:r>
                      <a:endParaRPr lang="nl-NL" dirty="0"/>
                    </a:p>
                  </a:txBody>
                  <a:tcPr/>
                </a:tc>
                <a:tc>
                  <a:txBody>
                    <a:bodyPr/>
                    <a:lstStyle/>
                    <a:p>
                      <a:r>
                        <a:rPr lang="nl-NL" dirty="0"/>
                        <a:t>7,2</a:t>
                      </a:r>
                    </a:p>
                  </a:txBody>
                  <a:tcPr/>
                </a:tc>
                <a:tc>
                  <a:txBody>
                    <a:bodyPr/>
                    <a:lstStyle/>
                    <a:p>
                      <a:r>
                        <a:rPr lang="nl-NL" dirty="0"/>
                        <a:t>7,3</a:t>
                      </a:r>
                    </a:p>
                  </a:txBody>
                  <a:tcPr/>
                </a:tc>
                <a:tc>
                  <a:txBody>
                    <a:bodyPr/>
                    <a:lstStyle/>
                    <a:p>
                      <a:r>
                        <a:rPr lang="nl-NL" dirty="0"/>
                        <a:t>7</a:t>
                      </a:r>
                    </a:p>
                  </a:txBody>
                  <a:tcPr/>
                </a:tc>
                <a:extLst>
                  <a:ext uri="{0D108BD9-81ED-4DB2-BD59-A6C34878D82A}">
                    <a16:rowId xmlns:a16="http://schemas.microsoft.com/office/drawing/2014/main" val="10010"/>
                  </a:ext>
                </a:extLst>
              </a:tr>
              <a:tr h="370840">
                <a:tc>
                  <a:txBody>
                    <a:bodyPr/>
                    <a:lstStyle/>
                    <a:p>
                      <a:r>
                        <a:rPr lang="nl-NL" dirty="0" err="1"/>
                        <a:t>pws</a:t>
                      </a:r>
                      <a:endParaRPr lang="nl-NL" dirty="0"/>
                    </a:p>
                  </a:txBody>
                  <a:tcPr/>
                </a:tc>
                <a:tc gridSpan="4">
                  <a:txBody>
                    <a:bodyPr/>
                    <a:lstStyle/>
                    <a:p>
                      <a:r>
                        <a:rPr lang="nl-NL" dirty="0"/>
                        <a:t>titel</a:t>
                      </a:r>
                      <a:r>
                        <a:rPr lang="nl-NL" baseline="0" dirty="0"/>
                        <a:t>: stress bij docenten</a:t>
                      </a:r>
                      <a:endParaRPr lang="nl-NL" dirty="0"/>
                    </a:p>
                  </a:txBody>
                  <a:tcPr/>
                </a:tc>
                <a:tc hMerge="1">
                  <a:txBody>
                    <a:bodyPr/>
                    <a:lstStyle/>
                    <a:p>
                      <a:endParaRPr lang="nl-NL" dirty="0"/>
                    </a:p>
                  </a:txBody>
                  <a:tcPr/>
                </a:tc>
                <a:tc hMerge="1">
                  <a:txBody>
                    <a:bodyPr/>
                    <a:lstStyle/>
                    <a:p>
                      <a:endParaRPr lang="nl-NL" dirty="0"/>
                    </a:p>
                  </a:txBody>
                  <a:tcPr/>
                </a:tc>
                <a:tc hMerge="1">
                  <a:txBody>
                    <a:bodyPr/>
                    <a:lstStyle/>
                    <a:p>
                      <a:endParaRPr lang="nl-NL" dirty="0"/>
                    </a:p>
                  </a:txBody>
                  <a:tcPr/>
                </a:tc>
                <a:extLst>
                  <a:ext uri="{0D108BD9-81ED-4DB2-BD59-A6C34878D82A}">
                    <a16:rowId xmlns:a16="http://schemas.microsoft.com/office/drawing/2014/main" val="10011"/>
                  </a:ext>
                </a:extLst>
              </a:tr>
            </a:tbl>
          </a:graphicData>
        </a:graphic>
      </p:graphicFrame>
      <p:sp>
        <p:nvSpPr>
          <p:cNvPr id="3" name="Tekstvak 2">
            <a:extLst>
              <a:ext uri="{FF2B5EF4-FFF2-40B4-BE49-F238E27FC236}">
                <a16:creationId xmlns:a16="http://schemas.microsoft.com/office/drawing/2014/main" id="{76F3A87D-0DA1-2161-C947-2964E46EC338}"/>
              </a:ext>
            </a:extLst>
          </p:cNvPr>
          <p:cNvSpPr txBox="1"/>
          <p:nvPr/>
        </p:nvSpPr>
        <p:spPr>
          <a:xfrm>
            <a:off x="838200" y="1152966"/>
            <a:ext cx="4022896" cy="523220"/>
          </a:xfrm>
          <a:prstGeom prst="rect">
            <a:avLst/>
          </a:prstGeom>
          <a:noFill/>
        </p:spPr>
        <p:txBody>
          <a:bodyPr wrap="none" rtlCol="0">
            <a:spAutoFit/>
          </a:bodyPr>
          <a:lstStyle/>
          <a:p>
            <a:r>
              <a:rPr lang="nl-NL" sz="2800" b="1" dirty="0"/>
              <a:t>Wel </a:t>
            </a:r>
            <a:r>
              <a:rPr lang="nl-NL" sz="2800" dirty="0"/>
              <a:t>geslaagd na </a:t>
            </a:r>
            <a:r>
              <a:rPr lang="nl-NL" sz="2800" dirty="0" err="1"/>
              <a:t>tijdsvak</a:t>
            </a:r>
            <a:r>
              <a:rPr lang="nl-NL" sz="2800" dirty="0"/>
              <a:t> 2</a:t>
            </a:r>
          </a:p>
        </p:txBody>
      </p:sp>
    </p:spTree>
    <p:extLst>
      <p:ext uri="{BB962C8B-B14F-4D97-AF65-F5344CB8AC3E}">
        <p14:creationId xmlns:p14="http://schemas.microsoft.com/office/powerpoint/2010/main" val="4188049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B3FF13C-F849-C802-97E0-EBF7ADB1536B}"/>
              </a:ext>
            </a:extLst>
          </p:cNvPr>
          <p:cNvSpPr>
            <a:spLocks noGrp="1"/>
          </p:cNvSpPr>
          <p:nvPr>
            <p:ph type="title"/>
          </p:nvPr>
        </p:nvSpPr>
        <p:spPr/>
        <p:txBody>
          <a:bodyPr/>
          <a:lstStyle/>
          <a:p>
            <a:r>
              <a:rPr lang="nl-NL" dirty="0"/>
              <a:t>Onze ervaringen afgelopen jaren</a:t>
            </a:r>
          </a:p>
        </p:txBody>
      </p:sp>
      <p:sp>
        <p:nvSpPr>
          <p:cNvPr id="6" name="Tekstvak 5">
            <a:extLst>
              <a:ext uri="{FF2B5EF4-FFF2-40B4-BE49-F238E27FC236}">
                <a16:creationId xmlns:a16="http://schemas.microsoft.com/office/drawing/2014/main" id="{D0868ACC-8D6B-C1BB-68A3-F1F28D3A04CB}"/>
              </a:ext>
            </a:extLst>
          </p:cNvPr>
          <p:cNvSpPr txBox="1"/>
          <p:nvPr/>
        </p:nvSpPr>
        <p:spPr>
          <a:xfrm>
            <a:off x="2825086" y="2019782"/>
            <a:ext cx="6541826"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nl-NL" sz="3200" dirty="0"/>
              <a:t>Extra vak en/of uitwijkmogelijkheden qua profielkeuze zijn nuttig</a:t>
            </a:r>
          </a:p>
        </p:txBody>
      </p:sp>
      <p:sp>
        <p:nvSpPr>
          <p:cNvPr id="7" name="Tekstvak 6">
            <a:extLst>
              <a:ext uri="{FF2B5EF4-FFF2-40B4-BE49-F238E27FC236}">
                <a16:creationId xmlns:a16="http://schemas.microsoft.com/office/drawing/2014/main" id="{1014FB61-4564-7D28-2EBA-6A9E8A82D624}"/>
              </a:ext>
            </a:extLst>
          </p:cNvPr>
          <p:cNvSpPr txBox="1"/>
          <p:nvPr/>
        </p:nvSpPr>
        <p:spPr>
          <a:xfrm>
            <a:off x="3543874" y="4110943"/>
            <a:ext cx="5104250"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nl-NL" sz="3200" dirty="0"/>
              <a:t>Compensatiepunten! (PWS/maatschappijleer)</a:t>
            </a:r>
          </a:p>
        </p:txBody>
      </p:sp>
    </p:spTree>
    <p:extLst>
      <p:ext uri="{BB962C8B-B14F-4D97-AF65-F5344CB8AC3E}">
        <p14:creationId xmlns:p14="http://schemas.microsoft.com/office/powerpoint/2010/main" val="3791201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p:txBody>
          <a:bodyPr>
            <a:normAutofit/>
          </a:bodyPr>
          <a:lstStyle/>
          <a:p>
            <a:pPr marL="0" indent="0">
              <a:buNone/>
            </a:pPr>
            <a:endParaRPr lang="nl-NL" sz="3600" dirty="0"/>
          </a:p>
          <a:p>
            <a:pPr>
              <a:buFontTx/>
              <a:buChar char="-"/>
            </a:pPr>
            <a:r>
              <a:rPr lang="nl-NL" sz="3600" dirty="0"/>
              <a:t>Gemiddelde eindcijfers (op helen) een 8.0</a:t>
            </a:r>
            <a:br>
              <a:rPr lang="nl-NL" sz="3600" dirty="0"/>
            </a:br>
            <a:endParaRPr lang="nl-NL" sz="3600" dirty="0"/>
          </a:p>
          <a:p>
            <a:pPr>
              <a:buFontTx/>
              <a:buChar char="-"/>
            </a:pPr>
            <a:r>
              <a:rPr lang="nl-NL" sz="3600" dirty="0"/>
              <a:t>geen </a:t>
            </a:r>
            <a:r>
              <a:rPr lang="nl-NL" sz="3600" i="1" dirty="0"/>
              <a:t>eind</a:t>
            </a:r>
            <a:r>
              <a:rPr lang="nl-NL" sz="3600" dirty="0"/>
              <a:t>cijfer onder de 7</a:t>
            </a:r>
          </a:p>
          <a:p>
            <a:pPr lvl="1">
              <a:buFontTx/>
              <a:buChar char="-"/>
            </a:pPr>
            <a:r>
              <a:rPr lang="nl-NL" sz="2800" dirty="0"/>
              <a:t>Combinatiecijfer is één eindcijfer in deze regeling</a:t>
            </a:r>
            <a:br>
              <a:rPr lang="nl-NL" sz="3400" dirty="0"/>
            </a:br>
            <a:endParaRPr lang="nl-NL" sz="3400" dirty="0"/>
          </a:p>
          <a:p>
            <a:pPr>
              <a:buFontTx/>
              <a:buChar char="-"/>
            </a:pPr>
            <a:r>
              <a:rPr lang="nl-NL" sz="3600" dirty="0"/>
              <a:t>vrije vak met hoogste eindcijfer telt mee</a:t>
            </a:r>
          </a:p>
          <a:p>
            <a:pPr marL="0" indent="0">
              <a:buNone/>
            </a:pPr>
            <a:endParaRPr lang="nl-NL" sz="3600" dirty="0"/>
          </a:p>
        </p:txBody>
      </p:sp>
      <p:sp>
        <p:nvSpPr>
          <p:cNvPr id="2" name="Titel 1"/>
          <p:cNvSpPr>
            <a:spLocks noGrp="1"/>
          </p:cNvSpPr>
          <p:nvPr>
            <p:ph type="title"/>
          </p:nvPr>
        </p:nvSpPr>
        <p:spPr/>
        <p:txBody>
          <a:bodyPr/>
          <a:lstStyle/>
          <a:p>
            <a:r>
              <a:rPr lang="nl-NL" dirty="0"/>
              <a:t>Cum Laude</a:t>
            </a:r>
          </a:p>
        </p:txBody>
      </p:sp>
    </p:spTree>
    <p:extLst>
      <p:ext uri="{BB962C8B-B14F-4D97-AF65-F5344CB8AC3E}">
        <p14:creationId xmlns:p14="http://schemas.microsoft.com/office/powerpoint/2010/main" val="13181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2"/>
          </p:nvPr>
        </p:nvSpPr>
        <p:spPr/>
        <p:txBody>
          <a:bodyPr/>
          <a:lstStyle/>
          <a:p>
            <a:r>
              <a:rPr lang="nl-NL" sz="3600" dirty="0">
                <a:latin typeface="+mj-lt"/>
              </a:rPr>
              <a:t>Website (oudergedeelte)</a:t>
            </a:r>
            <a:br>
              <a:rPr lang="nl-NL" sz="3600" dirty="0">
                <a:latin typeface="+mj-lt"/>
              </a:rPr>
            </a:br>
            <a:endParaRPr lang="nl-NL" sz="3600" dirty="0">
              <a:latin typeface="+mj-lt"/>
            </a:endParaRPr>
          </a:p>
          <a:p>
            <a:r>
              <a:rPr lang="nl-NL" sz="3600" dirty="0">
                <a:latin typeface="+mj-lt"/>
              </a:rPr>
              <a:t>Teams (</a:t>
            </a:r>
            <a:r>
              <a:rPr lang="nl-NL" sz="3600" dirty="0" err="1">
                <a:latin typeface="+mj-lt"/>
              </a:rPr>
              <a:t>examensecretariaat</a:t>
            </a:r>
            <a:r>
              <a:rPr lang="nl-NL" sz="3600" dirty="0">
                <a:latin typeface="+mj-lt"/>
              </a:rPr>
              <a:t>)</a:t>
            </a:r>
            <a:br>
              <a:rPr lang="nl-NL" sz="3600" dirty="0">
                <a:latin typeface="+mj-lt"/>
              </a:rPr>
            </a:br>
            <a:endParaRPr lang="nl-NL" sz="3600" dirty="0">
              <a:latin typeface="+mj-lt"/>
            </a:endParaRPr>
          </a:p>
          <a:p>
            <a:r>
              <a:rPr lang="nl-NL" sz="3600" dirty="0">
                <a:latin typeface="+mj-lt"/>
              </a:rPr>
              <a:t>Examennieuws (eind klas 6)</a:t>
            </a:r>
            <a:br>
              <a:rPr lang="nl-NL" sz="3600" dirty="0">
                <a:latin typeface="+mj-lt"/>
              </a:rPr>
            </a:br>
            <a:endParaRPr lang="nl-NL" sz="3600" dirty="0">
              <a:latin typeface="+mj-lt"/>
            </a:endParaRPr>
          </a:p>
          <a:p>
            <a:r>
              <a:rPr lang="nl-NL" sz="3600" dirty="0">
                <a:latin typeface="+mj-lt"/>
              </a:rPr>
              <a:t>www.examenblad.nl</a:t>
            </a:r>
          </a:p>
          <a:p>
            <a:pPr marL="0" indent="0">
              <a:buNone/>
            </a:pPr>
            <a:endParaRPr lang="nl-NL" dirty="0"/>
          </a:p>
        </p:txBody>
      </p:sp>
      <p:sp>
        <p:nvSpPr>
          <p:cNvPr id="2" name="Titel 1"/>
          <p:cNvSpPr>
            <a:spLocks noGrp="1"/>
          </p:cNvSpPr>
          <p:nvPr>
            <p:ph type="title"/>
          </p:nvPr>
        </p:nvSpPr>
        <p:spPr/>
        <p:txBody>
          <a:bodyPr/>
          <a:lstStyle/>
          <a:p>
            <a:r>
              <a:rPr lang="nl-NL" dirty="0"/>
              <a:t>Belangrijkste informatiebronnen</a:t>
            </a:r>
          </a:p>
        </p:txBody>
      </p:sp>
    </p:spTree>
    <p:extLst>
      <p:ext uri="{BB962C8B-B14F-4D97-AF65-F5344CB8AC3E}">
        <p14:creationId xmlns:p14="http://schemas.microsoft.com/office/powerpoint/2010/main" val="1356732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908DCEF-F945-56AF-1CD5-3A89E5370C88}"/>
              </a:ext>
            </a:extLst>
          </p:cNvPr>
          <p:cNvSpPr>
            <a:spLocks noGrp="1"/>
          </p:cNvSpPr>
          <p:nvPr>
            <p:ph type="title"/>
          </p:nvPr>
        </p:nvSpPr>
        <p:spPr/>
        <p:txBody>
          <a:bodyPr/>
          <a:lstStyle/>
          <a:p>
            <a:r>
              <a:rPr lang="nl-NL" dirty="0"/>
              <a:t>We doen het uiteindelijk allemaal voor…</a:t>
            </a:r>
          </a:p>
        </p:txBody>
      </p:sp>
      <p:pic>
        <p:nvPicPr>
          <p:cNvPr id="6" name="Picture 6" descr="De uitslag van het centraal examen is bekend! | Stedelijk Gymnasium Leiden">
            <a:extLst>
              <a:ext uri="{FF2B5EF4-FFF2-40B4-BE49-F238E27FC236}">
                <a16:creationId xmlns:a16="http://schemas.microsoft.com/office/drawing/2014/main" id="{A02445D5-280D-533E-D50B-06B67D73D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4128" y="1235555"/>
            <a:ext cx="6778751" cy="5314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182500"/>
      </p:ext>
    </p:extLst>
  </p:cSld>
  <p:clrMapOvr>
    <a:masterClrMapping/>
  </p:clrMapOvr>
</p:sld>
</file>

<file path=ppt/theme/theme1.xml><?xml version="1.0" encoding="utf-8"?>
<a:theme xmlns:a="http://schemas.openxmlformats.org/drawingml/2006/main" name="Presentation Academy Theme - handoutsettings">
  <a:themeElements>
    <a:clrScheme name="Lichtkrant">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10000"/>
            <a:lumOff val="90000"/>
          </a:schemeClr>
        </a:solidFill>
        <a:ln>
          <a:noFill/>
        </a:ln>
      </a:spPr>
      <a:bodyPr rtlCol="0" anchor="ctr"/>
      <a:lstStyle>
        <a:defPPr>
          <a:tabLst>
            <a:tab pos="531813" algn="l"/>
          </a:tabLst>
          <a:defRPr sz="2400" dirty="0">
            <a:solidFill>
              <a:schemeClr val="tx1"/>
            </a:solidFill>
            <a:latin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Academy Powerpoint Template" id="{C62BD4D5-11C6-4C1B-A1D9-FF45DA16D51A}" vid="{59B7EADF-F889-467C-B992-F9CB9A28F4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01D6AF09C9304FACDB04A4F5220FE8" ma:contentTypeVersion="16" ma:contentTypeDescription="Een nieuw document maken." ma:contentTypeScope="" ma:versionID="9b88372c685bc14a0628d3725dc04413">
  <xsd:schema xmlns:xsd="http://www.w3.org/2001/XMLSchema" xmlns:xs="http://www.w3.org/2001/XMLSchema" xmlns:p="http://schemas.microsoft.com/office/2006/metadata/properties" xmlns:ns2="df862383-1e15-4106-8406-b6c7d5452bf5" xmlns:ns3="238fddc0-f09e-4106-ad14-a2bf20eb814b" targetNamespace="http://schemas.microsoft.com/office/2006/metadata/properties" ma:root="true" ma:fieldsID="0cef7aa2a1e5bf7cbcacd5d7a3ec12ff" ns2:_="" ns3:_="">
    <xsd:import namespace="df862383-1e15-4106-8406-b6c7d5452bf5"/>
    <xsd:import namespace="238fddc0-f09e-4106-ad14-a2bf20eb814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862383-1e15-4106-8406-b6c7d5452b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b4e26f20-0c22-4b1e-ab36-91fb5752005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8fddc0-f09e-4106-ad14-a2bf20eb814b"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1" nillable="true" ma:displayName="Taxonomy Catch All Column" ma:hidden="true" ma:list="{b404f5a9-937e-424f-bd47-1b14d64c9776}" ma:internalName="TaxCatchAll" ma:showField="CatchAllData" ma:web="238fddc0-f09e-4106-ad14-a2bf20eb81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f862383-1e15-4106-8406-b6c7d5452bf5">
      <Terms xmlns="http://schemas.microsoft.com/office/infopath/2007/PartnerControls"/>
    </lcf76f155ced4ddcb4097134ff3c332f>
    <TaxCatchAll xmlns="238fddc0-f09e-4106-ad14-a2bf20eb814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221D55-0743-4AFC-A0DD-828B60A1B8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862383-1e15-4106-8406-b6c7d5452bf5"/>
    <ds:schemaRef ds:uri="238fddc0-f09e-4106-ad14-a2bf20eb81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16CA36-2D5E-4D3A-9FEF-48982ED4B0BF}">
  <ds:schemaRefs>
    <ds:schemaRef ds:uri="df862383-1e15-4106-8406-b6c7d5452bf5"/>
    <ds:schemaRef ds:uri="http://purl.org/dc/terms/"/>
    <ds:schemaRef ds:uri="http://schemas.microsoft.com/office/2006/metadata/properties"/>
    <ds:schemaRef ds:uri="http://schemas.microsoft.com/office/2006/documentManagement/types"/>
    <ds:schemaRef ds:uri="http://www.w3.org/XML/1998/namespace"/>
    <ds:schemaRef ds:uri="http://purl.org/dc/elements/1.1/"/>
    <ds:schemaRef ds:uri="http://purl.org/dc/dcmitype/"/>
    <ds:schemaRef ds:uri="238fddc0-f09e-4106-ad14-a2bf20eb814b"/>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8464C583-4647-498F-84A4-4107D3915D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Academy Powerpoint Template</Template>
  <TotalTime>33812</TotalTime>
  <Words>1516</Words>
  <Application>Microsoft Office PowerPoint</Application>
  <PresentationFormat>Breedbeeld</PresentationFormat>
  <Paragraphs>213</Paragraphs>
  <Slides>18</Slides>
  <Notes>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18</vt:i4>
      </vt:variant>
    </vt:vector>
  </HeadingPairs>
  <TitlesOfParts>
    <vt:vector size="22" baseType="lpstr">
      <vt:lpstr>Arial</vt:lpstr>
      <vt:lpstr>Calibri</vt:lpstr>
      <vt:lpstr>Wingdings</vt:lpstr>
      <vt:lpstr>Presentation Academy Theme - handoutsettings</vt:lpstr>
      <vt:lpstr>Informatie over het examentraject</vt:lpstr>
      <vt:lpstr>PTA &amp; Examenreglement</vt:lpstr>
      <vt:lpstr>Eindexamen = SE (50%) + CE (50%)</vt:lpstr>
      <vt:lpstr>Schoolexamens</vt:lpstr>
      <vt:lpstr>Inhalen en herkansen</vt:lpstr>
      <vt:lpstr>Enkele praktische aandachtspunten</vt:lpstr>
      <vt:lpstr>Inleveren van Praktische Opdrachten e.d.</vt:lpstr>
      <vt:lpstr>Belangrijk</vt:lpstr>
      <vt:lpstr>Klas 5: LO, PWS en maatschappijleer</vt:lpstr>
      <vt:lpstr>Cijfers</vt:lpstr>
      <vt:lpstr>Overgang 5/6</vt:lpstr>
      <vt:lpstr>Slaag-/zakregeling</vt:lpstr>
      <vt:lpstr>Cijferlijst Guus Pechvogel</vt:lpstr>
      <vt:lpstr>Cijferlijst Guus Geluksvogel</vt:lpstr>
      <vt:lpstr>Onze ervaringen afgelopen jaren</vt:lpstr>
      <vt:lpstr>Cum Laude</vt:lpstr>
      <vt:lpstr>Belangrijkste informatiebronnen</vt:lpstr>
      <vt:lpstr>We doen het uiteindelijk allemaal voor…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informatie leerlingen klas 5 - voor mentoren</dc:title>
  <dc:creator>Jelmer Wagenaar</dc:creator>
  <cp:lastModifiedBy>Fraassen , Erik van</cp:lastModifiedBy>
  <cp:revision>722</cp:revision>
  <cp:lastPrinted>2024-09-17T08:27:18Z</cp:lastPrinted>
  <dcterms:created xsi:type="dcterms:W3CDTF">2018-02-19T07:13:51Z</dcterms:created>
  <dcterms:modified xsi:type="dcterms:W3CDTF">2025-09-19T07:27:39Z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0x010100CC1F62CCC9D6F74C87A11E77F18BAB0F</vt:lpwstr>
  </property>
  <property fmtid="{D5CDD505-2E9C-101B-9397-08002B2CF9AE}" pid="3" name="MediaServiceImageTags">
    <vt:lpwstr/>
  </property>
</Properties>
</file>